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4"/>
  </p:notesMasterIdLst>
  <p:sldIdLst>
    <p:sldId id="1009" r:id="rId2"/>
    <p:sldId id="263" r:id="rId3"/>
    <p:sldId id="430" r:id="rId4"/>
    <p:sldId id="476" r:id="rId5"/>
    <p:sldId id="432" r:id="rId6"/>
    <p:sldId id="473" r:id="rId7"/>
    <p:sldId id="1012" r:id="rId8"/>
    <p:sldId id="433" r:id="rId9"/>
    <p:sldId id="472" r:id="rId10"/>
    <p:sldId id="464" r:id="rId11"/>
    <p:sldId id="474" r:id="rId12"/>
    <p:sldId id="47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uan" initials="JT" lastIdx="1" clrIdx="0">
    <p:extLst>
      <p:ext uri="{19B8F6BF-5375-455C-9EA6-DF929625EA0E}">
        <p15:presenceInfo xmlns:p15="http://schemas.microsoft.com/office/powerpoint/2012/main" userId="365ed17a3b6fc5e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EFEFE"/>
    <a:srgbClr val="01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3899" autoAdjust="0"/>
  </p:normalViewPr>
  <p:slideViewPr>
    <p:cSldViewPr snapToGrid="0">
      <p:cViewPr varScale="1">
        <p:scale>
          <a:sx n="81" d="100"/>
          <a:sy n="81" d="100"/>
        </p:scale>
        <p:origin x="634" y="77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01T17:41:50.498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CB1F0-0A79-44A8-871D-D280B9F857B9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D2A89-FAFB-417C-97B2-0D144A58C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8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D2A89-FAFB-417C-97B2-0D144A58CE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9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64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79728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3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024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7772400" cy="1143000"/>
          </a:xfrm>
        </p:spPr>
        <p:txBody>
          <a:bodyPr/>
          <a:lstStyle>
            <a:lvl1pPr algn="r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49F4EF-CD85-408E-8635-74F72E8C6938}" type="slidenum">
              <a:rPr lang="en-US" altLang="en-US"/>
              <a:pPr/>
              <a:t>‹#›</a:t>
            </a:fld>
            <a:endParaRPr lang="en-US" altLang="en-US" sz="180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7692" y="-144463"/>
            <a:ext cx="16097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03524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2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64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9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6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4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8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5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7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6236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1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CE69797-66E5-4667-A408-291B78B3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1905000" cy="457200"/>
          </a:xfrm>
        </p:spPr>
        <p:txBody>
          <a:bodyPr/>
          <a:lstStyle/>
          <a:p>
            <a:fld id="{495A42DD-3953-47F7-88FB-C7252984E06B}" type="slidenum">
              <a:rPr lang="en-US" altLang="en-US">
                <a:solidFill>
                  <a:srgbClr val="002060"/>
                </a:solidFill>
              </a:rPr>
              <a:pPr/>
              <a:t>1</a:t>
            </a:fld>
            <a:endParaRPr lang="en-US" altLang="en-US" sz="1800">
              <a:solidFill>
                <a:srgbClr val="002060"/>
              </a:solidFill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8339F118-71B8-45E4-BABF-4AA11F30F90B}"/>
              </a:ext>
            </a:extLst>
          </p:cNvPr>
          <p:cNvSpPr txBox="1">
            <a:spLocks noChangeArrowheads="1"/>
          </p:cNvSpPr>
          <p:nvPr/>
        </p:nvSpPr>
        <p:spPr>
          <a:xfrm>
            <a:off x="2373807" y="273690"/>
            <a:ext cx="597535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/>
            <a:r>
              <a:rPr lang="ru-RU" altLang="en-US" sz="44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Основная информация о бетаине</a:t>
            </a:r>
            <a:br>
              <a:rPr lang="en-US" altLang="en-US" sz="44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en-US" sz="28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Химические свойства</a:t>
            </a:r>
            <a:endParaRPr lang="en-US" altLang="en-US" sz="44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3C45F841-4328-4BBC-89CB-E156E729A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077" y="1938171"/>
            <a:ext cx="4691563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r>
              <a:rPr lang="ru-RU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Бетаин содержится во многих тканях растений и животных.</a:t>
            </a:r>
          </a:p>
          <a:p>
            <a:pPr marL="342900" indent="-342900" algn="just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r>
              <a:rPr lang="ru-RU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Бетаин обладает отличной растворимостью 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(64-160</a:t>
            </a:r>
            <a:r>
              <a:rPr lang="ru-RU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г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/100</a:t>
            </a:r>
            <a:r>
              <a:rPr lang="ru-RU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г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) </a:t>
            </a:r>
            <a:r>
              <a:rPr lang="ru-RU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в воде и стабильностью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(</a:t>
            </a:r>
            <a:r>
              <a:rPr lang="ru-RU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температура плавления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301-305</a:t>
            </a:r>
            <a:r>
              <a:rPr lang="en-US" altLang="en-US" sz="20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o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C).</a:t>
            </a:r>
          </a:p>
          <a:p>
            <a:pPr marL="342900" indent="-342900" algn="just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r>
              <a:rPr lang="ru-RU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Очищенные формы, используемые в кормлении животных, включают безводный бетаин и бетаин 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HCl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.</a:t>
            </a:r>
            <a:endParaRPr lang="en-US" alt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7">
            <a:extLst>
              <a:ext uri="{FF2B5EF4-FFF2-40B4-BE49-F238E27FC236}">
                <a16:creationId xmlns:a16="http://schemas.microsoft.com/office/drawing/2014/main" id="{5877FEAA-99B9-4CE4-9B09-966D18206AF5}"/>
              </a:ext>
            </a:extLst>
          </p:cNvPr>
          <p:cNvGrpSpPr/>
          <p:nvPr/>
        </p:nvGrpSpPr>
        <p:grpSpPr>
          <a:xfrm>
            <a:off x="5439022" y="1694592"/>
            <a:ext cx="3626907" cy="3613730"/>
            <a:chOff x="5547310" y="2139762"/>
            <a:chExt cx="3626907" cy="3613730"/>
          </a:xfrm>
        </p:grpSpPr>
        <p:pic>
          <p:nvPicPr>
            <p:cNvPr id="13" name="Picture 6" descr="SV101483">
              <a:extLst>
                <a:ext uri="{FF2B5EF4-FFF2-40B4-BE49-F238E27FC236}">
                  <a16:creationId xmlns:a16="http://schemas.microsoft.com/office/drawing/2014/main" id="{C3A5F19A-1CFE-4926-A8D5-AF9B563481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310" y="3860494"/>
              <a:ext cx="2501471" cy="1892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57EFE447-15D0-46FD-9B16-3869708D9A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47310" y="2139762"/>
              <a:ext cx="2586037" cy="1700319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7A2FF0E-A510-42E2-BE1D-E923E558A70A}"/>
                </a:ext>
              </a:extLst>
            </p:cNvPr>
            <p:cNvSpPr txBox="1"/>
            <p:nvPr/>
          </p:nvSpPr>
          <p:spPr>
            <a:xfrm>
              <a:off x="6923344" y="3252360"/>
              <a:ext cx="22508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>
                  <a:solidFill>
                    <a:srgbClr val="002060"/>
                  </a:solidFill>
                </a:rPr>
                <a:t>Молярная масса </a:t>
              </a:r>
              <a:r>
                <a:rPr lang="en-US" sz="1600" dirty="0">
                  <a:solidFill>
                    <a:srgbClr val="002060"/>
                  </a:solidFill>
                </a:rPr>
                <a:t>117</a:t>
              </a:r>
              <a:r>
                <a:rPr lang="ru-RU" sz="1600" dirty="0">
                  <a:solidFill>
                    <a:srgbClr val="002060"/>
                  </a:solidFill>
                </a:rPr>
                <a:t>,</a:t>
              </a:r>
              <a:r>
                <a:rPr lang="en-US" sz="1600" dirty="0">
                  <a:solidFill>
                    <a:srgbClr val="002060"/>
                  </a:solidFill>
                </a:rPr>
                <a:t>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7429839"/>
      </p:ext>
    </p:extLst>
  </p:cSld>
  <p:clrMapOvr>
    <a:masterClrMapping/>
  </p:clrMapOvr>
  <p:transition advTm="1282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7">
            <a:extLst>
              <a:ext uri="{FF2B5EF4-FFF2-40B4-BE49-F238E27FC236}">
                <a16:creationId xmlns:a16="http://schemas.microsoft.com/office/drawing/2014/main" id="{8B338879-EFBE-49B0-8BD1-DC94D5D9E285}"/>
              </a:ext>
            </a:extLst>
          </p:cNvPr>
          <p:cNvGrpSpPr/>
          <p:nvPr/>
        </p:nvGrpSpPr>
        <p:grpSpPr>
          <a:xfrm>
            <a:off x="739405" y="2418271"/>
            <a:ext cx="7137204" cy="1318911"/>
            <a:chOff x="1252159" y="2341357"/>
            <a:chExt cx="7137204" cy="1318911"/>
          </a:xfrm>
        </p:grpSpPr>
        <p:grpSp>
          <p:nvGrpSpPr>
            <p:cNvPr id="22" name="Group 1">
              <a:extLst>
                <a:ext uri="{FF2B5EF4-FFF2-40B4-BE49-F238E27FC236}">
                  <a16:creationId xmlns:a16="http://schemas.microsoft.com/office/drawing/2014/main" id="{FF8A0497-A5D1-4343-A263-E6261C464381}"/>
                </a:ext>
              </a:extLst>
            </p:cNvPr>
            <p:cNvGrpSpPr/>
            <p:nvPr/>
          </p:nvGrpSpPr>
          <p:grpSpPr>
            <a:xfrm>
              <a:off x="1252159" y="2341357"/>
              <a:ext cx="5863581" cy="1318911"/>
              <a:chOff x="2910043" y="2174467"/>
              <a:chExt cx="5863581" cy="1318911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61CBF49-FAF3-489D-9DFD-2324B3B645B7}"/>
                  </a:ext>
                </a:extLst>
              </p:cNvPr>
              <p:cNvSpPr txBox="1"/>
              <p:nvPr/>
            </p:nvSpPr>
            <p:spPr>
              <a:xfrm>
                <a:off x="2910043" y="3124046"/>
                <a:ext cx="2795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>
                    <a:solidFill>
                      <a:srgbClr val="002060"/>
                    </a:solidFill>
                  </a:rPr>
                  <a:t>Фосфатидилэтаноламин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26" name="Straight Arrow Connector 8">
                <a:extLst>
                  <a:ext uri="{FF2B5EF4-FFF2-40B4-BE49-F238E27FC236}">
                    <a16:creationId xmlns:a16="http://schemas.microsoft.com/office/drawing/2014/main" id="{8F50A495-55A6-4670-9FBA-5A3ECE323D3D}"/>
                  </a:ext>
                </a:extLst>
              </p:cNvPr>
              <p:cNvCxnSpPr/>
              <p:nvPr/>
            </p:nvCxnSpPr>
            <p:spPr>
              <a:xfrm>
                <a:off x="5564244" y="3332074"/>
                <a:ext cx="1133816" cy="830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DFE7663-A10B-42F7-A13A-E36598F6159D}"/>
                  </a:ext>
                </a:extLst>
              </p:cNvPr>
              <p:cNvSpPr txBox="1"/>
              <p:nvPr/>
            </p:nvSpPr>
            <p:spPr>
              <a:xfrm>
                <a:off x="6648450" y="3124046"/>
                <a:ext cx="21251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>
                    <a:solidFill>
                      <a:srgbClr val="002060"/>
                    </a:solidFill>
                  </a:rPr>
                  <a:t>Фосфатидилхолин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AD914BD-D76C-48FB-B640-68B0FD1746CA}"/>
                  </a:ext>
                </a:extLst>
              </p:cNvPr>
              <p:cNvSpPr txBox="1"/>
              <p:nvPr/>
            </p:nvSpPr>
            <p:spPr>
              <a:xfrm>
                <a:off x="5290702" y="2707583"/>
                <a:ext cx="57483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002060"/>
                    </a:solidFill>
                  </a:rPr>
                  <a:t>SAM</a:t>
                </a:r>
              </a:p>
            </p:txBody>
          </p:sp>
          <p:sp>
            <p:nvSpPr>
              <p:cNvPr id="29" name="Curved Up Arrow 11">
                <a:extLst>
                  <a:ext uri="{FF2B5EF4-FFF2-40B4-BE49-F238E27FC236}">
                    <a16:creationId xmlns:a16="http://schemas.microsoft.com/office/drawing/2014/main" id="{17333145-8376-4DF5-9C6A-F9BCEC005CBA}"/>
                  </a:ext>
                </a:extLst>
              </p:cNvPr>
              <p:cNvSpPr/>
              <p:nvPr/>
            </p:nvSpPr>
            <p:spPr>
              <a:xfrm>
                <a:off x="5538606" y="3016551"/>
                <a:ext cx="1228961" cy="298432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06C3874-A614-4CAC-8A2D-FEAC228449DA}"/>
                  </a:ext>
                </a:extLst>
              </p:cNvPr>
              <p:cNvSpPr txBox="1"/>
              <p:nvPr/>
            </p:nvSpPr>
            <p:spPr>
              <a:xfrm>
                <a:off x="6505787" y="2690979"/>
                <a:ext cx="149259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 err="1">
                    <a:solidFill>
                      <a:srgbClr val="002060"/>
                    </a:solidFill>
                  </a:rPr>
                  <a:t>Гомоцистеин</a:t>
                </a:r>
                <a:endParaRPr lang="en-US" sz="16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0A1A79D-4457-4BC2-B235-8D300FEC1D8A}"/>
                  </a:ext>
                </a:extLst>
              </p:cNvPr>
              <p:cNvSpPr txBox="1"/>
              <p:nvPr/>
            </p:nvSpPr>
            <p:spPr>
              <a:xfrm>
                <a:off x="5629659" y="2174467"/>
                <a:ext cx="12415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>
                    <a:solidFill>
                      <a:srgbClr val="002060"/>
                    </a:solidFill>
                  </a:rPr>
                  <a:t>Метионин</a:t>
                </a:r>
                <a:endParaRPr lang="en-US" sz="16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2" name="Curved Up Arrow 14">
                <a:extLst>
                  <a:ext uri="{FF2B5EF4-FFF2-40B4-BE49-F238E27FC236}">
                    <a16:creationId xmlns:a16="http://schemas.microsoft.com/office/drawing/2014/main" id="{5DD9F046-1A61-4E74-8B4D-9F3F70B06633}"/>
                  </a:ext>
                </a:extLst>
              </p:cNvPr>
              <p:cNvSpPr/>
              <p:nvPr/>
            </p:nvSpPr>
            <p:spPr>
              <a:xfrm rot="10800000">
                <a:off x="5499494" y="2450229"/>
                <a:ext cx="1228961" cy="298432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8A4ECA7-0F38-4725-8CE4-3C020414BFE5}"/>
                  </a:ext>
                </a:extLst>
              </p:cNvPr>
              <p:cNvSpPr txBox="1"/>
              <p:nvPr/>
            </p:nvSpPr>
            <p:spPr>
              <a:xfrm>
                <a:off x="6695419" y="2380198"/>
                <a:ext cx="966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solidFill>
                      <a:srgbClr val="002060"/>
                    </a:solidFill>
                  </a:rPr>
                  <a:t>Бетаин</a:t>
                </a:r>
                <a:endParaRPr lang="en-US" b="1" dirty="0">
                  <a:solidFill>
                    <a:srgbClr val="002060"/>
                  </a:solidFill>
                </a:endParaRPr>
              </a:p>
            </p:txBody>
          </p:sp>
        </p:grpSp>
        <p:cxnSp>
          <p:nvCxnSpPr>
            <p:cNvPr id="23" name="Straight Arrow Connector 3">
              <a:extLst>
                <a:ext uri="{FF2B5EF4-FFF2-40B4-BE49-F238E27FC236}">
                  <a16:creationId xmlns:a16="http://schemas.microsoft.com/office/drawing/2014/main" id="{B82538B4-434B-4B74-87BB-219627FBB10A}"/>
                </a:ext>
              </a:extLst>
            </p:cNvPr>
            <p:cNvCxnSpPr/>
            <p:nvPr/>
          </p:nvCxnSpPr>
          <p:spPr>
            <a:xfrm>
              <a:off x="7013188" y="3475602"/>
              <a:ext cx="652387" cy="253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67F414B-9B11-4258-92F0-8682F54B5BF9}"/>
                </a:ext>
              </a:extLst>
            </p:cNvPr>
            <p:cNvSpPr txBox="1"/>
            <p:nvPr/>
          </p:nvSpPr>
          <p:spPr>
            <a:xfrm>
              <a:off x="7605751" y="3267983"/>
              <a:ext cx="7836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>
                  <a:solidFill>
                    <a:srgbClr val="002060"/>
                  </a:solidFill>
                </a:rPr>
                <a:t>Холин</a:t>
              </a:r>
              <a:endParaRPr lang="en-US" dirty="0">
                <a:solidFill>
                  <a:srgbClr val="002060"/>
                </a:solidFill>
              </a:endParaRPr>
            </a:p>
          </p:txBody>
        </p:sp>
      </p:grpSp>
      <p:sp>
        <p:nvSpPr>
          <p:cNvPr id="34" name="Rectangle 18">
            <a:extLst>
              <a:ext uri="{FF2B5EF4-FFF2-40B4-BE49-F238E27FC236}">
                <a16:creationId xmlns:a16="http://schemas.microsoft.com/office/drawing/2014/main" id="{27D65EB8-2465-44F5-8171-9C9947A18CB1}"/>
              </a:ext>
            </a:extLst>
          </p:cNvPr>
          <p:cNvSpPr/>
          <p:nvPr/>
        </p:nvSpPr>
        <p:spPr>
          <a:xfrm>
            <a:off x="367253" y="1605970"/>
            <a:ext cx="82411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</a:pP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Бетаин участвует в биосинтезе </a:t>
            </a:r>
            <a:r>
              <a:rPr lang="ru-RU" alt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фосфатидилхолина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 для клеточных мембран и выработки холина. </a:t>
            </a:r>
            <a:endParaRPr lang="en-US" altLang="en-US" sz="1600" dirty="0">
              <a:solidFill>
                <a:srgbClr val="00206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  <a:sym typeface="SimSun" panose="02010600030101010101" pitchFamily="2" charset="-122"/>
            </a:endParaRPr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20CEA802-2A8F-455D-BD14-6353EB9CAFE2}"/>
              </a:ext>
            </a:extLst>
          </p:cNvPr>
          <p:cNvSpPr txBox="1">
            <a:spLocks noChangeArrowheads="1"/>
          </p:cNvSpPr>
          <p:nvPr/>
        </p:nvSpPr>
        <p:spPr>
          <a:xfrm>
            <a:off x="2373807" y="273690"/>
            <a:ext cx="597535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/>
            <a:r>
              <a:rPr lang="ru-RU" altLang="en-US" sz="44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Действие бетаина</a:t>
            </a:r>
            <a:br>
              <a:rPr lang="en-US" altLang="en-US" sz="44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en-US" sz="28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Метаболизм холина</a:t>
            </a:r>
            <a:endParaRPr lang="en-US" altLang="en-US" sz="44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725071"/>
      </p:ext>
    </p:extLst>
  </p:cSld>
  <p:clrMapOvr>
    <a:masterClrMapping/>
  </p:clrMapOvr>
  <p:transition advTm="172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8">
            <a:extLst>
              <a:ext uri="{FF2B5EF4-FFF2-40B4-BE49-F238E27FC236}">
                <a16:creationId xmlns:a16="http://schemas.microsoft.com/office/drawing/2014/main" id="{3BEB850D-F16A-4B9E-9758-09D053AF1D7F}"/>
              </a:ext>
            </a:extLst>
          </p:cNvPr>
          <p:cNvSpPr/>
          <p:nvPr/>
        </p:nvSpPr>
        <p:spPr>
          <a:xfrm>
            <a:off x="362869" y="1630400"/>
            <a:ext cx="85349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</a:pP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Бетаин снижает стресс путём сокращения ингибирования </a:t>
            </a:r>
            <a:r>
              <a:rPr lang="ru-RU" alt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декарбоксилазы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 </a:t>
            </a:r>
            <a:r>
              <a:rPr lang="ru-RU" alt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глутаминовой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 кислоты </a:t>
            </a:r>
            <a:r>
              <a:rPr lang="en-US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(GAD) </a:t>
            </a:r>
            <a:r>
              <a:rPr lang="ru-RU" alt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гомоцистеином</a:t>
            </a:r>
            <a:r>
              <a:rPr lang="en-US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.  GAD 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необходима для выработки</a:t>
            </a:r>
            <a:r>
              <a:rPr lang="en-US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 </a:t>
            </a:r>
            <a:r>
              <a:rPr lang="el-GR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γ</a:t>
            </a:r>
            <a:r>
              <a:rPr lang="en-US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-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аминомасляной кислоты</a:t>
            </a:r>
            <a:r>
              <a:rPr lang="en-US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 (GABA).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 </a:t>
            </a:r>
            <a:r>
              <a:rPr lang="en-US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GABA 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является основным ингибиторным </a:t>
            </a:r>
            <a:r>
              <a:rPr lang="ru-RU" alt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нейромедиатором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 в ЦНС млекопитающих и играет ключевую роль в регулировании нейронной возбудимости.</a:t>
            </a:r>
            <a:endParaRPr lang="en-US" altLang="en-US" sz="1600" dirty="0">
              <a:solidFill>
                <a:srgbClr val="00206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>
              <a:spcBef>
                <a:spcPct val="20000"/>
              </a:spcBef>
              <a:buSzPct val="80000"/>
            </a:pPr>
            <a:endParaRPr lang="en-US" altLang="en-US" sz="1600" dirty="0">
              <a:solidFill>
                <a:srgbClr val="00206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285750" indent="-28575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</a:pPr>
            <a:endParaRPr lang="en-US" altLang="en-US" sz="1600" dirty="0">
              <a:solidFill>
                <a:srgbClr val="00206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285750" indent="-28575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</a:pPr>
            <a:endParaRPr lang="en-US" altLang="en-US" sz="1600" dirty="0">
              <a:solidFill>
                <a:srgbClr val="00206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285750" indent="-28575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</a:pP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Так как бетаин сокращает уровень </a:t>
            </a:r>
            <a:r>
              <a:rPr lang="ru-RU" alt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гомоцистеина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 путём его преобразования в метионин, бетаин повышает уровень </a:t>
            </a:r>
            <a:r>
              <a:rPr lang="en-US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GABA 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путём сокращения ингибирования </a:t>
            </a:r>
            <a:r>
              <a:rPr lang="ru-RU" alt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декарбоксилазы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 </a:t>
            </a:r>
            <a:r>
              <a:rPr lang="ru-RU" alt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глутаминовой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 кислоты. </a:t>
            </a:r>
          </a:p>
          <a:p>
            <a:pPr marL="285750" indent="-28575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</a:pP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Исследование </a:t>
            </a:r>
            <a:r>
              <a:rPr lang="en-US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Hall et al., (1995) 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показало, что КРС, получавший бетаин до и после длительной транспортировки, восстановил свой вес в 2 раза быстрее контрольной группы. </a:t>
            </a:r>
            <a:endParaRPr lang="en-US" altLang="en-US" sz="1600" dirty="0">
              <a:solidFill>
                <a:srgbClr val="00206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  <a:sym typeface="SimSun" panose="02010600030101010101" pitchFamily="2" charset="-122"/>
            </a:endParaRPr>
          </a:p>
        </p:txBody>
      </p:sp>
      <p:grpSp>
        <p:nvGrpSpPr>
          <p:cNvPr id="30" name="Group 7">
            <a:extLst>
              <a:ext uri="{FF2B5EF4-FFF2-40B4-BE49-F238E27FC236}">
                <a16:creationId xmlns:a16="http://schemas.microsoft.com/office/drawing/2014/main" id="{7712496C-6ED4-4879-9B57-F370348250CB}"/>
              </a:ext>
            </a:extLst>
          </p:cNvPr>
          <p:cNvGrpSpPr/>
          <p:nvPr/>
        </p:nvGrpSpPr>
        <p:grpSpPr>
          <a:xfrm>
            <a:off x="2291748" y="2676842"/>
            <a:ext cx="3374370" cy="1148551"/>
            <a:chOff x="1987112" y="2543815"/>
            <a:chExt cx="3374370" cy="1148551"/>
          </a:xfrm>
        </p:grpSpPr>
        <p:grpSp>
          <p:nvGrpSpPr>
            <p:cNvPr id="31" name="Group 2">
              <a:extLst>
                <a:ext uri="{FF2B5EF4-FFF2-40B4-BE49-F238E27FC236}">
                  <a16:creationId xmlns:a16="http://schemas.microsoft.com/office/drawing/2014/main" id="{BB12BDEE-6B6F-48DC-AEEA-BEA8EC9C162F}"/>
                </a:ext>
              </a:extLst>
            </p:cNvPr>
            <p:cNvGrpSpPr/>
            <p:nvPr/>
          </p:nvGrpSpPr>
          <p:grpSpPr>
            <a:xfrm>
              <a:off x="1987112" y="2543815"/>
              <a:ext cx="3374370" cy="1148551"/>
              <a:chOff x="1857991" y="2897294"/>
              <a:chExt cx="3374370" cy="1148551"/>
            </a:xfrm>
          </p:grpSpPr>
          <p:grpSp>
            <p:nvGrpSpPr>
              <p:cNvPr id="33" name="Group 60">
                <a:extLst>
                  <a:ext uri="{FF2B5EF4-FFF2-40B4-BE49-F238E27FC236}">
                    <a16:creationId xmlns:a16="http://schemas.microsoft.com/office/drawing/2014/main" id="{58262CDD-B074-480A-AE9A-F5D0A015D038}"/>
                  </a:ext>
                </a:extLst>
              </p:cNvPr>
              <p:cNvGrpSpPr/>
              <p:nvPr/>
            </p:nvGrpSpPr>
            <p:grpSpPr>
              <a:xfrm>
                <a:off x="1857991" y="3260355"/>
                <a:ext cx="3374370" cy="785490"/>
                <a:chOff x="4028629" y="3016551"/>
                <a:chExt cx="3374370" cy="785490"/>
              </a:xfrm>
            </p:grpSpPr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A7C21BB6-236E-4FDD-934A-2EA92F72E86D}"/>
                    </a:ext>
                  </a:extLst>
                </p:cNvPr>
                <p:cNvSpPr txBox="1"/>
                <p:nvPr/>
              </p:nvSpPr>
              <p:spPr>
                <a:xfrm>
                  <a:off x="4028629" y="3155710"/>
                  <a:ext cx="147086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err="1">
                      <a:solidFill>
                        <a:srgbClr val="002060"/>
                      </a:solidFill>
                    </a:rPr>
                    <a:t>Глутаминовая</a:t>
                  </a:r>
                  <a:r>
                    <a:rPr lang="ru-RU" dirty="0">
                      <a:solidFill>
                        <a:srgbClr val="002060"/>
                      </a:solidFill>
                    </a:rPr>
                    <a:t> кислота</a:t>
                  </a:r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  <p:cxnSp>
              <p:nvCxnSpPr>
                <p:cNvPr id="36" name="Straight Arrow Connector 64">
                  <a:extLst>
                    <a:ext uri="{FF2B5EF4-FFF2-40B4-BE49-F238E27FC236}">
                      <a16:creationId xmlns:a16="http://schemas.microsoft.com/office/drawing/2014/main" id="{280A7A22-7B6B-485B-A7CC-32F0F5B20DA0}"/>
                    </a:ext>
                  </a:extLst>
                </p:cNvPr>
                <p:cNvCxnSpPr/>
                <p:nvPr/>
              </p:nvCxnSpPr>
              <p:spPr>
                <a:xfrm>
                  <a:off x="5564244" y="3332074"/>
                  <a:ext cx="1133816" cy="830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C6875446-6044-40A0-8E31-8B66C9866C7E}"/>
                    </a:ext>
                  </a:extLst>
                </p:cNvPr>
                <p:cNvSpPr txBox="1"/>
                <p:nvPr/>
              </p:nvSpPr>
              <p:spPr>
                <a:xfrm>
                  <a:off x="6648450" y="3124046"/>
                  <a:ext cx="75454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2060"/>
                      </a:solidFill>
                    </a:rPr>
                    <a:t>GABA</a:t>
                  </a:r>
                </a:p>
              </p:txBody>
            </p:sp>
            <p:sp>
              <p:nvSpPr>
                <p:cNvPr id="38" name="Curved Up Arrow 67">
                  <a:extLst>
                    <a:ext uri="{FF2B5EF4-FFF2-40B4-BE49-F238E27FC236}">
                      <a16:creationId xmlns:a16="http://schemas.microsoft.com/office/drawing/2014/main" id="{EF17D7C6-C1D2-4CB0-81BE-6E74696DB66C}"/>
                    </a:ext>
                  </a:extLst>
                </p:cNvPr>
                <p:cNvSpPr/>
                <p:nvPr/>
              </p:nvSpPr>
              <p:spPr>
                <a:xfrm>
                  <a:off x="5538606" y="3016551"/>
                  <a:ext cx="1228961" cy="298432"/>
                </a:xfrm>
                <a:prstGeom prst="curvedUp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2060"/>
                    </a:solidFill>
                  </a:endParaRPr>
                </a:p>
              </p:txBody>
            </p:sp>
          </p:grp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7A495CC-BF3A-4A9A-A0C6-19C8582FBDD4}"/>
                  </a:ext>
                </a:extLst>
              </p:cNvPr>
              <p:cNvSpPr txBox="1"/>
              <p:nvPr/>
            </p:nvSpPr>
            <p:spPr>
              <a:xfrm>
                <a:off x="4324813" y="2897294"/>
                <a:ext cx="5368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002060"/>
                    </a:solidFill>
                  </a:rPr>
                  <a:t>CO</a:t>
                </a:r>
                <a:r>
                  <a:rPr lang="en-US" baseline="-25000" dirty="0">
                    <a:solidFill>
                      <a:srgbClr val="002060"/>
                    </a:solidFill>
                  </a:rPr>
                  <a:t>2</a:t>
                </a: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CC6C5E0-5984-41D7-921B-11538ABCCD56}"/>
                </a:ext>
              </a:extLst>
            </p:cNvPr>
            <p:cNvSpPr txBox="1"/>
            <p:nvPr/>
          </p:nvSpPr>
          <p:spPr>
            <a:xfrm>
              <a:off x="3926289" y="3247701"/>
              <a:ext cx="5132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2060"/>
                  </a:solidFill>
                </a:rPr>
                <a:t>GAD</a:t>
              </a:r>
            </a:p>
          </p:txBody>
        </p:sp>
      </p:grpSp>
      <p:sp>
        <p:nvSpPr>
          <p:cNvPr id="39" name="Rectangle 4">
            <a:extLst>
              <a:ext uri="{FF2B5EF4-FFF2-40B4-BE49-F238E27FC236}">
                <a16:creationId xmlns:a16="http://schemas.microsoft.com/office/drawing/2014/main" id="{02B62872-CC21-4704-A74D-53759198DB5B}"/>
              </a:ext>
            </a:extLst>
          </p:cNvPr>
          <p:cNvSpPr txBox="1">
            <a:spLocks noChangeArrowheads="1"/>
          </p:cNvSpPr>
          <p:nvPr/>
        </p:nvSpPr>
        <p:spPr>
          <a:xfrm>
            <a:off x="2373807" y="273690"/>
            <a:ext cx="597535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/>
            <a:r>
              <a:rPr lang="ru-RU" altLang="en-US" sz="44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Действие бетаина</a:t>
            </a:r>
            <a:br>
              <a:rPr lang="en-US" altLang="en-US" sz="44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en-US" sz="28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Снижение стресса</a:t>
            </a:r>
            <a:endParaRPr lang="en-US" altLang="en-US" sz="44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482394"/>
      </p:ext>
    </p:extLst>
  </p:cSld>
  <p:clrMapOvr>
    <a:masterClrMapping/>
  </p:clrMapOvr>
  <p:transition advTm="172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D53EF04D-DBFE-4EA0-896D-C610243B8640}"/>
              </a:ext>
            </a:extLst>
          </p:cNvPr>
          <p:cNvSpPr/>
          <p:nvPr/>
        </p:nvSpPr>
        <p:spPr>
          <a:xfrm>
            <a:off x="709554" y="1893568"/>
            <a:ext cx="77248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buSzPct val="80000"/>
              <a:buFont typeface="Wingdings" panose="05000000000000000000" pitchFamily="2" charset="2"/>
              <a:buChar char="Ø"/>
            </a:pP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Бетаин является эффективным кормовым аттрактантом для рыбы и ракообразных и работает </a:t>
            </a:r>
            <a:r>
              <a:rPr lang="ru-RU" alt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синергетически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с другими аминокислотами для повышения общей вкусовой привлекательности. Добавление </a:t>
            </a:r>
            <a:r>
              <a:rPr lang="en-US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0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en-US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-</a:t>
            </a:r>
            <a:r>
              <a:rPr lang="en-US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0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en-US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3％ 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бетаина в корм для объектов </a:t>
            </a:r>
            <a:r>
              <a:rPr lang="ru-RU" altLang="en-US" sz="16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аквакультуры</a:t>
            </a: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эффективно стимулирует пищевое поведение рыб и ракообразных. </a:t>
            </a:r>
          </a:p>
          <a:p>
            <a:pPr algn="just">
              <a:buSzPct val="80000"/>
            </a:pPr>
            <a:endParaRPr lang="en-US" altLang="en-US" sz="1600" dirty="0">
              <a:solidFill>
                <a:srgbClr val="00206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indent="-285750" algn="just">
              <a:buSzPct val="80000"/>
              <a:buFont typeface="Wingdings" panose="05000000000000000000" pitchFamily="2" charset="2"/>
              <a:buChar char="Ø"/>
            </a:pPr>
            <a:r>
              <a:rPr lang="ru-RU" altLang="en-US" sz="16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Исследование Института кормления животных </a:t>
            </a:r>
            <a:r>
              <a:rPr lang="ru-RU" sz="1600" dirty="0" err="1">
                <a:solidFill>
                  <a:srgbClr val="000066"/>
                </a:solidFill>
                <a:latin typeface="arial"/>
              </a:rPr>
              <a:t>Чжэцзянского</a:t>
            </a:r>
            <a:r>
              <a:rPr lang="ru-RU" sz="1600" dirty="0">
                <a:solidFill>
                  <a:srgbClr val="000066"/>
                </a:solidFill>
                <a:latin typeface="arial"/>
              </a:rPr>
              <a:t> университета </a:t>
            </a:r>
            <a:r>
              <a:rPr lang="ru-RU" altLang="en-US" sz="1600" dirty="0">
                <a:solidFill>
                  <a:srgbClr val="000066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 показало, что бетаин является эффективным кормовым аттрактантом для свиней, но практически не действует на домашнюю птицу. Добавление бетаина в корм для поросят не только частично сократило необходимость в добавлении метионина, но и сократило побочные эффекты добавляемых аминокислот и повысило общую вкусовую привлекательность корма. </a:t>
            </a:r>
            <a:endParaRPr lang="en-US" altLang="en-US" sz="1600" dirty="0">
              <a:solidFill>
                <a:srgbClr val="000066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  <a:sym typeface="SimSun" panose="02010600030101010101" pitchFamily="2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F4296A-06B2-478A-8AE1-74905C8F775D}"/>
              </a:ext>
            </a:extLst>
          </p:cNvPr>
          <p:cNvSpPr txBox="1">
            <a:spLocks noChangeArrowheads="1"/>
          </p:cNvSpPr>
          <p:nvPr/>
        </p:nvSpPr>
        <p:spPr>
          <a:xfrm>
            <a:off x="2373807" y="273690"/>
            <a:ext cx="597535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/>
            <a:r>
              <a:rPr lang="ru-RU" altLang="en-US" sz="44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Действие бетаина</a:t>
            </a:r>
            <a:br>
              <a:rPr lang="en-US" altLang="en-US" sz="44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en-US" sz="28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Кормовой аттрактант</a:t>
            </a:r>
            <a:endParaRPr lang="en-US" altLang="en-US" sz="44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271798"/>
      </p:ext>
    </p:extLst>
  </p:cSld>
  <p:clrMapOvr>
    <a:masterClrMapping/>
  </p:clrMapOvr>
  <p:transition advTm="172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>
            <a:extLst>
              <a:ext uri="{FF2B5EF4-FFF2-40B4-BE49-F238E27FC236}">
                <a16:creationId xmlns:a16="http://schemas.microsoft.com/office/drawing/2014/main" id="{AB7F3FDF-8F3C-44AC-B0BB-E5AE045B9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392" y="1942354"/>
            <a:ext cx="7689765" cy="389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r>
              <a:rPr lang="ru-RU" altLang="en-US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Бетаин не является тератогенным, канцерогенным, мутагенным или патогенным. </a:t>
            </a:r>
          </a:p>
          <a:p>
            <a:pPr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r>
              <a:rPr lang="ru-RU" altLang="en-US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Бетаин не является токсичным </a:t>
            </a:r>
            <a:r>
              <a:rPr lang="en-US" altLang="en-US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(Wang </a:t>
            </a:r>
            <a:r>
              <a:rPr lang="en-US" altLang="en-US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Yizhen</a:t>
            </a:r>
            <a:r>
              <a:rPr lang="en-US" altLang="en-US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et. Al</a:t>
            </a:r>
            <a:r>
              <a:rPr lang="ru-RU" altLang="en-US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,</a:t>
            </a:r>
            <a:r>
              <a:rPr lang="en-US" altLang="en-US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2002) :</a:t>
            </a:r>
            <a:endParaRPr lang="zh-CN" altLang="en-US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lvl="1">
              <a:spcBef>
                <a:spcPct val="20000"/>
              </a:spcBef>
              <a:buSzPct val="80000"/>
              <a:buFont typeface="Wingdings" panose="05000000000000000000" pitchFamily="2" charset="2"/>
              <a:buChar char="v"/>
            </a:pPr>
            <a:r>
              <a:rPr lang="ru-RU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Женские и мужские особи мышей,</a:t>
            </a:r>
            <a:r>
              <a:rPr lang="en-US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</a:t>
            </a:r>
            <a:r>
              <a:rPr lang="ru-RU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ЛД</a:t>
            </a:r>
            <a:r>
              <a:rPr lang="en-US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50</a:t>
            </a:r>
            <a:r>
              <a:rPr lang="zh-CN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：</a:t>
            </a:r>
            <a:r>
              <a:rPr lang="en-US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5</a:t>
            </a:r>
            <a:r>
              <a:rPr lang="ru-RU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,</a:t>
            </a:r>
            <a:r>
              <a:rPr lang="en-US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84</a:t>
            </a:r>
            <a:r>
              <a:rPr lang="ru-RU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г</a:t>
            </a:r>
            <a:r>
              <a:rPr lang="en-US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/</a:t>
            </a:r>
            <a:r>
              <a:rPr lang="ru-RU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кг</a:t>
            </a:r>
            <a:r>
              <a:rPr lang="zh-CN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；</a:t>
            </a:r>
            <a:endParaRPr lang="en-US" altLang="en-US" sz="20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lvl="1">
              <a:spcBef>
                <a:spcPct val="20000"/>
              </a:spcBef>
              <a:buSzPct val="80000"/>
              <a:buFont typeface="Wingdings" panose="05000000000000000000" pitchFamily="2" charset="2"/>
              <a:buChar char="v"/>
            </a:pPr>
            <a:r>
              <a:rPr lang="ru-RU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Женские особи крыс, ЛД</a:t>
            </a:r>
            <a:r>
              <a:rPr lang="en-US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50</a:t>
            </a:r>
            <a:r>
              <a:rPr lang="zh-CN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：</a:t>
            </a:r>
            <a:r>
              <a:rPr lang="en-US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6</a:t>
            </a:r>
            <a:r>
              <a:rPr lang="ru-RU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,</a:t>
            </a:r>
            <a:r>
              <a:rPr lang="en-US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81</a:t>
            </a:r>
            <a:r>
              <a:rPr lang="ru-RU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г</a:t>
            </a:r>
            <a:r>
              <a:rPr lang="en-US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/</a:t>
            </a:r>
            <a:r>
              <a:rPr lang="ru-RU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кг;</a:t>
            </a:r>
            <a:endParaRPr lang="zh-CN" altLang="en-US" sz="20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lvl="1">
              <a:spcBef>
                <a:spcPct val="20000"/>
              </a:spcBef>
              <a:buSzPct val="80000"/>
              <a:buFont typeface="Wingdings" panose="05000000000000000000" pitchFamily="2" charset="2"/>
              <a:buChar char="v"/>
            </a:pPr>
            <a:r>
              <a:rPr lang="ru-RU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Мужские особи крыс, ЛД</a:t>
            </a:r>
            <a:r>
              <a:rPr lang="en-US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50</a:t>
            </a:r>
            <a:r>
              <a:rPr lang="zh-CN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：</a:t>
            </a:r>
            <a:r>
              <a:rPr lang="en-US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5</a:t>
            </a:r>
            <a:r>
              <a:rPr lang="ru-RU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,</a:t>
            </a:r>
            <a:r>
              <a:rPr lang="en-US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84</a:t>
            </a:r>
            <a:r>
              <a:rPr lang="ru-RU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г</a:t>
            </a:r>
            <a:r>
              <a:rPr lang="en-US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/</a:t>
            </a:r>
            <a:r>
              <a:rPr lang="ru-RU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кг.</a:t>
            </a:r>
            <a:endParaRPr lang="en-US" altLang="en-US" sz="20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DB1F0756-488C-4A8A-9C61-308BA30C4B29}"/>
              </a:ext>
            </a:extLst>
          </p:cNvPr>
          <p:cNvSpPr txBox="1">
            <a:spLocks noChangeArrowheads="1"/>
          </p:cNvSpPr>
          <p:nvPr/>
        </p:nvSpPr>
        <p:spPr>
          <a:xfrm>
            <a:off x="2373807" y="273690"/>
            <a:ext cx="597535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/>
            <a:r>
              <a:rPr lang="ru-RU" altLang="en-US" sz="44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Основная информация о бетаине</a:t>
            </a:r>
            <a:br>
              <a:rPr lang="en-US" altLang="en-US" sz="44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en-US" sz="28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Исключительная безопасность</a:t>
            </a:r>
            <a:endParaRPr lang="en-US" altLang="en-US" sz="44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114764"/>
      </p:ext>
    </p:extLst>
  </p:cSld>
  <p:clrMapOvr>
    <a:masterClrMapping/>
  </p:clrMapOvr>
  <p:transition advTm="172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A02A1779-19DA-4F73-B4A9-0ED105EDE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317" y="1416772"/>
            <a:ext cx="8177761" cy="497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9pPr>
          </a:lstStyle>
          <a:p>
            <a:pPr marL="0" indent="0">
              <a:buSzPct val="80000"/>
            </a:pPr>
            <a:r>
              <a:rPr lang="ru-RU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Экстракция из свекловичной мелассы</a:t>
            </a:r>
            <a:endParaRPr lang="en-US" alt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>
              <a:buSzPct val="80000"/>
              <a:buFont typeface="Arial" panose="020B0604020202020204" pitchFamily="34" charset="0"/>
              <a:buChar char="•"/>
            </a:pPr>
            <a:r>
              <a:rPr lang="ru-RU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Метод </a:t>
            </a:r>
            <a:r>
              <a:rPr lang="ru-RU" altLang="en-US" sz="18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хроматографической</a:t>
            </a:r>
            <a:r>
              <a:rPr lang="ru-RU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сепарации был разработан в начале 1980-х гг. в Финляндии для экстракции бетаина из свекловичной мелассы, побочного продукта производства сахара. </a:t>
            </a:r>
          </a:p>
          <a:p>
            <a:pPr>
              <a:buSzPct val="80000"/>
              <a:buFont typeface="Arial" panose="020B0604020202020204" pitchFamily="34" charset="0"/>
              <a:buChar char="•"/>
            </a:pPr>
            <a:r>
              <a:rPr lang="ru-RU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Недостатки</a:t>
            </a:r>
            <a:r>
              <a:rPr lang="en-US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:</a:t>
            </a:r>
          </a:p>
          <a:p>
            <a:pPr marL="692150" lvl="1" indent="-342900">
              <a:buSzPct val="80000"/>
              <a:buFont typeface="Wingdings" panose="05000000000000000000" pitchFamily="2" charset="2"/>
              <a:buChar char="v"/>
            </a:pPr>
            <a:r>
              <a:rPr lang="ru-RU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Предложение ограничено доступностью сырья</a:t>
            </a:r>
            <a:endParaRPr lang="en-US" altLang="en-US" sz="18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692150" lvl="1" indent="-342900">
              <a:buSzPct val="80000"/>
              <a:buFont typeface="Wingdings" panose="05000000000000000000" pitchFamily="2" charset="2"/>
              <a:buChar char="v"/>
            </a:pPr>
            <a:r>
              <a:rPr lang="ru-RU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Высокая стоимость производства</a:t>
            </a:r>
            <a:endParaRPr lang="en-US" altLang="en-US" sz="18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692150" lvl="1" indent="-342900">
              <a:buSzPct val="80000"/>
              <a:buFont typeface="Wingdings" panose="05000000000000000000" pitchFamily="2" charset="2"/>
              <a:buChar char="v"/>
            </a:pPr>
            <a:r>
              <a:rPr lang="ru-RU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Широкое использование генетически модифицированной сахарной свёклы в сельском хозяйстве</a:t>
            </a:r>
            <a:endParaRPr lang="en-US" altLang="en-US" sz="18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234950">
              <a:buSzPct val="80000"/>
            </a:pPr>
            <a:r>
              <a:rPr lang="ru-RU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Химический синтез</a:t>
            </a:r>
            <a:endParaRPr lang="en-US" alt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339725" indent="-339725">
              <a:buSzPct val="80000"/>
              <a:buFont typeface="Arial" panose="020B0604020202020204" pitchFamily="34" charset="0"/>
              <a:buChar char="•"/>
            </a:pPr>
            <a:r>
              <a:rPr lang="ru-RU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Процесс, основанный на реакции триметиламина с хлоруксусной и соляной кислотами, позволяет производить бетаин и бетаин </a:t>
            </a:r>
            <a:r>
              <a:rPr lang="en-US" altLang="en-US" sz="18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HCl</a:t>
            </a:r>
            <a:r>
              <a:rPr lang="en-US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.</a:t>
            </a:r>
          </a:p>
          <a:p>
            <a:pPr marL="234950">
              <a:buSzPct val="80000"/>
              <a:buFont typeface="Arial" panose="020B0604020202020204" pitchFamily="34" charset="0"/>
              <a:buChar char="•"/>
            </a:pPr>
            <a:r>
              <a:rPr lang="ru-RU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Преимущества</a:t>
            </a:r>
            <a:r>
              <a:rPr lang="en-US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:</a:t>
            </a:r>
          </a:p>
          <a:p>
            <a:pPr marL="692150" lvl="1" indent="-342900">
              <a:buSzPct val="80000"/>
              <a:buFont typeface="Wingdings" panose="05000000000000000000" pitchFamily="2" charset="2"/>
              <a:buChar char="v"/>
            </a:pPr>
            <a:r>
              <a:rPr lang="ru-RU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Эффективность и промышленный масштаб</a:t>
            </a:r>
            <a:r>
              <a:rPr lang="en-US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</a:t>
            </a:r>
          </a:p>
          <a:p>
            <a:pPr marL="692150" lvl="1" indent="-342900">
              <a:buSzPct val="80000"/>
              <a:buFont typeface="Wingdings" panose="05000000000000000000" pitchFamily="2" charset="2"/>
              <a:buChar char="v"/>
            </a:pPr>
            <a:r>
              <a:rPr lang="ru-RU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Обильное предложение</a:t>
            </a:r>
            <a:endParaRPr lang="en-US" altLang="en-US" sz="18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692150" lvl="1" indent="-342900">
              <a:buSzPct val="80000"/>
              <a:buFont typeface="Wingdings" panose="05000000000000000000" pitchFamily="2" charset="2"/>
              <a:buChar char="v"/>
            </a:pPr>
            <a:r>
              <a:rPr lang="ru-RU" altLang="zh-CN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Низкая стоимость</a:t>
            </a:r>
            <a:endParaRPr lang="zh-CN" altLang="en-US" sz="18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234950">
              <a:spcBef>
                <a:spcPct val="20000"/>
              </a:spcBef>
              <a:buSzPct val="80000"/>
            </a:pPr>
            <a:endParaRPr lang="en-US" altLang="en-US" sz="20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234950">
              <a:spcBef>
                <a:spcPct val="20000"/>
              </a:spcBef>
              <a:buSzPct val="80000"/>
            </a:pPr>
            <a:endParaRPr lang="en-US" altLang="en-US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>
              <a:spcBef>
                <a:spcPct val="20000"/>
              </a:spcBef>
              <a:buSzPct val="80000"/>
              <a:buFont typeface="Arial" panose="020B0604020202020204" pitchFamily="34" charset="0"/>
              <a:buBlip>
                <a:blip r:embed="rId2"/>
              </a:buBlip>
            </a:pPr>
            <a:endParaRPr lang="en-US" altLang="en-US" sz="20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>
              <a:spcBef>
                <a:spcPct val="20000"/>
              </a:spcBef>
              <a:buSzPct val="80000"/>
              <a:buFont typeface="Arial" panose="020B0604020202020204" pitchFamily="34" charset="0"/>
              <a:buBlip>
                <a:blip r:embed="rId2"/>
              </a:buBlip>
            </a:pPr>
            <a:endParaRPr lang="en-US" altLang="en-US" sz="20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706CC5-6E01-4F90-B67A-BDD63BBF661E}"/>
              </a:ext>
            </a:extLst>
          </p:cNvPr>
          <p:cNvSpPr txBox="1">
            <a:spLocks noChangeArrowheads="1"/>
          </p:cNvSpPr>
          <p:nvPr/>
        </p:nvSpPr>
        <p:spPr>
          <a:xfrm>
            <a:off x="2373807" y="273690"/>
            <a:ext cx="597535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/>
            <a:r>
              <a:rPr lang="ru-RU" altLang="en-US" sz="44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Основная информация о бетаине</a:t>
            </a:r>
            <a:br>
              <a:rPr lang="en-US" altLang="en-US" sz="44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en-US" sz="28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Методы производства</a:t>
            </a:r>
            <a:endParaRPr lang="en-US" altLang="en-US" sz="44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12553"/>
      </p:ext>
    </p:extLst>
  </p:cSld>
  <p:clrMapOvr>
    <a:masterClrMapping/>
  </p:clrMapOvr>
  <p:transition advTm="94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>
            <a:extLst>
              <a:ext uri="{FF2B5EF4-FFF2-40B4-BE49-F238E27FC236}">
                <a16:creationId xmlns:a16="http://schemas.microsoft.com/office/drawing/2014/main" id="{40E749A0-67E1-4FE4-BB0C-AB55EA8A2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133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SzPct val="80000"/>
              <a:buFont typeface="Arial" panose="020B0604020202020204" pitchFamily="34" charset="0"/>
              <a:buBlip>
                <a:blip r:embed="rId2"/>
              </a:buBlip>
            </a:pPr>
            <a:endParaRPr lang="en-US" altLang="zh-CN">
              <a:solidFill>
                <a:srgbClr val="002060"/>
              </a:solidFill>
              <a:latin typeface="SimSun" panose="02010600030101010101" pitchFamily="2" charset="-122"/>
              <a:sym typeface="SimSun" panose="02010600030101010101" pitchFamily="2" charset="-122"/>
            </a:endParaRPr>
          </a:p>
          <a:p>
            <a:pPr>
              <a:spcBef>
                <a:spcPct val="20000"/>
              </a:spcBef>
              <a:buSzPct val="80000"/>
              <a:buFont typeface="Arial" panose="020B0604020202020204" pitchFamily="34" charset="0"/>
              <a:buBlip>
                <a:blip r:embed="rId2"/>
              </a:buBlip>
            </a:pPr>
            <a:endParaRPr lang="en-US" altLang="zh-CN">
              <a:solidFill>
                <a:srgbClr val="002060"/>
              </a:solidFill>
              <a:latin typeface="SimSun" panose="02010600030101010101" pitchFamily="2" charset="-122"/>
              <a:sym typeface="SimSun" panose="02010600030101010101" pitchFamily="2" charset="-122"/>
            </a:endParaRPr>
          </a:p>
        </p:txBody>
      </p:sp>
      <p:pic>
        <p:nvPicPr>
          <p:cNvPr id="18" name="Picture 7" descr="hq03">
            <a:extLst>
              <a:ext uri="{FF2B5EF4-FFF2-40B4-BE49-F238E27FC236}">
                <a16:creationId xmlns:a16="http://schemas.microsoft.com/office/drawing/2014/main" id="{360F26DB-5769-4E19-9DA4-E6B8AEBDE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99" y="1664699"/>
            <a:ext cx="3323150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9" descr="1002250300e852339a33ff0825">
            <a:extLst>
              <a:ext uri="{FF2B5EF4-FFF2-40B4-BE49-F238E27FC236}">
                <a16:creationId xmlns:a16="http://schemas.microsoft.com/office/drawing/2014/main" id="{E0C4934C-3050-4884-99D9-AF5365A8D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49" y="3702388"/>
            <a:ext cx="3141133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2">
            <a:extLst>
              <a:ext uri="{FF2B5EF4-FFF2-40B4-BE49-F238E27FC236}">
                <a16:creationId xmlns:a16="http://schemas.microsoft.com/office/drawing/2014/main" id="{9CEB077D-B8FD-482F-ACF8-EFDB79D59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856" y="4430596"/>
            <a:ext cx="1584325" cy="914400"/>
          </a:xfrm>
          <a:prstGeom prst="ellipse">
            <a:avLst/>
          </a:prstGeom>
          <a:solidFill>
            <a:srgbClr val="00FF00"/>
          </a:solidFill>
          <a:ln w="9525" cmpd="sng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en-US" sz="1800" dirty="0">
                <a:solidFill>
                  <a:srgbClr val="002060"/>
                </a:solidFill>
                <a:sym typeface="SimSun" panose="02010600030101010101" pitchFamily="2" charset="-122"/>
              </a:rPr>
              <a:t>Высокая </a:t>
            </a:r>
          </a:p>
          <a:p>
            <a:pPr algn="ctr"/>
            <a:r>
              <a:rPr lang="ru-RU" altLang="en-US" sz="1800" dirty="0">
                <a:solidFill>
                  <a:srgbClr val="002060"/>
                </a:solidFill>
                <a:sym typeface="SimSun" panose="02010600030101010101" pitchFamily="2" charset="-122"/>
              </a:rPr>
              <a:t>сыпучесть</a:t>
            </a:r>
            <a:endParaRPr lang="zh-CN" altLang="en-US" sz="1800" dirty="0">
              <a:solidFill>
                <a:srgbClr val="002060"/>
              </a:solidFill>
              <a:sym typeface="SimSun" panose="02010600030101010101" pitchFamily="2" charset="-122"/>
            </a:endParaRPr>
          </a:p>
        </p:txBody>
      </p:sp>
      <p:sp>
        <p:nvSpPr>
          <p:cNvPr id="21" name="AutoShape 15">
            <a:extLst>
              <a:ext uri="{FF2B5EF4-FFF2-40B4-BE49-F238E27FC236}">
                <a16:creationId xmlns:a16="http://schemas.microsoft.com/office/drawing/2014/main" id="{18A46FBC-528F-43E5-98A8-600171702D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5403" y="1742066"/>
            <a:ext cx="2324679" cy="1870442"/>
          </a:xfrm>
          <a:prstGeom prst="cloudCallout">
            <a:avLst>
              <a:gd name="adj1" fmla="val -89279"/>
              <a:gd name="adj2" fmla="val 36591"/>
            </a:avLst>
          </a:prstGeom>
          <a:solidFill>
            <a:srgbClr val="DEEE44"/>
          </a:solidFill>
          <a:ln w="9525" cmpd="sng">
            <a:solidFill>
              <a:srgbClr val="E55C25"/>
            </a:solidFill>
            <a:bevel/>
            <a:headEnd/>
            <a:tailEnd/>
          </a:ln>
        </p:spPr>
        <p:txBody>
          <a:bodyPr wrap="none" lIns="91430" tIns="45716" rIns="91430" bIns="45716" anchor="ctr"/>
          <a:lstStyle/>
          <a:p>
            <a:pPr algn="ctr"/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Обильное сырьё</a:t>
            </a:r>
            <a:endParaRPr lang="en-US" altLang="zh-CN" dirty="0">
              <a:solidFill>
                <a:srgbClr val="002060"/>
              </a:solidFill>
              <a:sym typeface="SimSun" panose="02010600030101010101" pitchFamily="2" charset="-122"/>
            </a:endParaRPr>
          </a:p>
          <a:p>
            <a:pPr algn="ctr" eaLnBrk="1" hangingPunct="1">
              <a:lnSpc>
                <a:spcPts val="1000"/>
              </a:lnSpc>
            </a:pPr>
            <a:endParaRPr lang="en-US" altLang="en-US" sz="1800" dirty="0">
              <a:solidFill>
                <a:srgbClr val="002060"/>
              </a:solidFill>
              <a:sym typeface="SimSun" panose="02010600030101010101" pitchFamily="2" charset="-122"/>
            </a:endParaRPr>
          </a:p>
          <a:p>
            <a:pPr algn="ctr" eaLnBrk="1" hangingPunct="1">
              <a:lnSpc>
                <a:spcPts val="1000"/>
              </a:lnSpc>
            </a:pPr>
            <a:endParaRPr lang="en-US" altLang="en-US" dirty="0">
              <a:solidFill>
                <a:srgbClr val="002060"/>
              </a:solidFill>
              <a:sym typeface="SimSun" panose="02010600030101010101" pitchFamily="2" charset="-122"/>
            </a:endParaRPr>
          </a:p>
          <a:p>
            <a:pPr algn="ctr" eaLnBrk="1" hangingPunct="1">
              <a:lnSpc>
                <a:spcPts val="1000"/>
              </a:lnSpc>
            </a:pP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Крупномасштабное 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производство</a:t>
            </a:r>
            <a:endParaRPr lang="en-US" altLang="en-US" dirty="0">
              <a:solidFill>
                <a:srgbClr val="002060"/>
              </a:solidFill>
              <a:sym typeface="SimSun" panose="02010600030101010101" pitchFamily="2" charset="-122"/>
            </a:endParaRPr>
          </a:p>
          <a:p>
            <a:pPr algn="ctr" eaLnBrk="1" hangingPunct="1">
              <a:lnSpc>
                <a:spcPts val="1000"/>
              </a:lnSpc>
            </a:pPr>
            <a:endParaRPr lang="en-US" altLang="en-US" sz="1800" dirty="0">
              <a:solidFill>
                <a:srgbClr val="002060"/>
              </a:solidFill>
              <a:sym typeface="SimSun" panose="02010600030101010101" pitchFamily="2" charset="-122"/>
            </a:endParaRPr>
          </a:p>
          <a:p>
            <a:pPr algn="ctr" eaLnBrk="1" hangingPunct="1"/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Низкая </a:t>
            </a:r>
          </a:p>
          <a:p>
            <a:pPr algn="ctr" eaLnBrk="1" hangingPunct="1"/>
            <a:r>
              <a:rPr lang="ru-RU" altLang="zh-CN" dirty="0">
                <a:solidFill>
                  <a:srgbClr val="002060"/>
                </a:solidFill>
                <a:sym typeface="SimSun" panose="02010600030101010101" pitchFamily="2" charset="-122"/>
              </a:rPr>
              <a:t>стоимость</a:t>
            </a:r>
            <a:endParaRPr lang="zh-CN" altLang="en-US" dirty="0">
              <a:solidFill>
                <a:srgbClr val="002060"/>
              </a:solidFill>
              <a:sym typeface="SimSun" panose="02010600030101010101" pitchFamily="2" charset="-122"/>
            </a:endParaRPr>
          </a:p>
        </p:txBody>
      </p:sp>
      <p:sp>
        <p:nvSpPr>
          <p:cNvPr id="22" name="Oval 12">
            <a:extLst>
              <a:ext uri="{FF2B5EF4-FFF2-40B4-BE49-F238E27FC236}">
                <a16:creationId xmlns:a16="http://schemas.microsoft.com/office/drawing/2014/main" id="{C71D4270-E3BA-4A8A-89EB-4A8FFFA4B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85" y="4460475"/>
            <a:ext cx="1831340" cy="914400"/>
          </a:xfrm>
          <a:prstGeom prst="ellipse">
            <a:avLst/>
          </a:prstGeom>
          <a:solidFill>
            <a:srgbClr val="00FF00"/>
          </a:solidFill>
          <a:ln w="9525" cmpd="sng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en-US" sz="1800" dirty="0">
                <a:solidFill>
                  <a:srgbClr val="002060"/>
                </a:solidFill>
                <a:sym typeface="SimSun" panose="02010600030101010101" pitchFamily="2" charset="-122"/>
              </a:rPr>
              <a:t>Меньшая </a:t>
            </a:r>
          </a:p>
          <a:p>
            <a:pPr algn="ctr"/>
            <a:r>
              <a:rPr lang="ru-RU" altLang="en-US" sz="1800" dirty="0">
                <a:solidFill>
                  <a:srgbClr val="002060"/>
                </a:solidFill>
                <a:sym typeface="SimSun" panose="02010600030101010101" pitchFamily="2" charset="-122"/>
              </a:rPr>
              <a:t>гигроскопичность</a:t>
            </a:r>
            <a:endParaRPr lang="zh-CN" altLang="en-US" sz="1800" dirty="0">
              <a:solidFill>
                <a:srgbClr val="002060"/>
              </a:solidFill>
              <a:sym typeface="SimSun" panose="02010600030101010101" pitchFamily="2" charset="-122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74357F-0C02-42CA-8F84-3C38F8DB34FA}"/>
              </a:ext>
            </a:extLst>
          </p:cNvPr>
          <p:cNvSpPr txBox="1"/>
          <p:nvPr/>
        </p:nvSpPr>
        <p:spPr>
          <a:xfrm>
            <a:off x="5342497" y="1387358"/>
            <a:ext cx="3106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Преимущества производства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89C98B-3F9F-49D9-8F23-2248CEA27A94}"/>
              </a:ext>
            </a:extLst>
          </p:cNvPr>
          <p:cNvSpPr txBox="1"/>
          <p:nvPr/>
        </p:nvSpPr>
        <p:spPr>
          <a:xfrm>
            <a:off x="904263" y="4067183"/>
            <a:ext cx="300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Преимущества применения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D0560A89-AE66-4A3F-A2F8-D649F812E6A4}"/>
              </a:ext>
            </a:extLst>
          </p:cNvPr>
          <p:cNvSpPr txBox="1">
            <a:spLocks noChangeArrowheads="1"/>
          </p:cNvSpPr>
          <p:nvPr/>
        </p:nvSpPr>
        <p:spPr>
          <a:xfrm>
            <a:off x="1924334" y="191629"/>
            <a:ext cx="706954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/>
            <a:r>
              <a:rPr lang="ru-RU" altLang="en-US" sz="44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Основная информация о бетаине</a:t>
            </a:r>
            <a:br>
              <a:rPr lang="en-US" altLang="en-US" sz="44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en-US" sz="28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Преимущества синтетического бетаина </a:t>
            </a:r>
            <a:r>
              <a:rPr lang="en-US" altLang="en-US" sz="28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HCl</a:t>
            </a:r>
            <a:endParaRPr lang="en-US" altLang="en-US" sz="44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Oval 12">
            <a:extLst>
              <a:ext uri="{FF2B5EF4-FFF2-40B4-BE49-F238E27FC236}">
                <a16:creationId xmlns:a16="http://schemas.microsoft.com/office/drawing/2014/main" id="{E3052F00-825D-4980-86E2-B7FB7539D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132" y="5300508"/>
            <a:ext cx="2080558" cy="908864"/>
          </a:xfrm>
          <a:prstGeom prst="ellipse">
            <a:avLst/>
          </a:prstGeom>
          <a:solidFill>
            <a:srgbClr val="00FF00"/>
          </a:solidFill>
          <a:ln w="9525" cmpd="sng">
            <a:solidFill>
              <a:schemeClr val="tx1"/>
            </a:solidFill>
            <a:bevel/>
            <a:headEnd/>
            <a:tailEnd/>
          </a:ln>
        </p:spPr>
        <p:txBody>
          <a:bodyPr wrap="none" lIns="0" rIns="0" anchor="ctr">
            <a:spAutoFit/>
          </a:bodyPr>
          <a:lstStyle/>
          <a:p>
            <a:pPr algn="ctr"/>
            <a:r>
              <a:rPr lang="ru-RU" altLang="en-US" sz="1800" dirty="0">
                <a:solidFill>
                  <a:srgbClr val="002060"/>
                </a:solidFill>
                <a:sym typeface="SimSun" panose="02010600030101010101" pitchFamily="2" charset="-122"/>
              </a:rPr>
              <a:t>Эквивалентная</a:t>
            </a:r>
          </a:p>
          <a:p>
            <a:pPr algn="ctr"/>
            <a:r>
              <a:rPr lang="ru-RU" altLang="zh-CN" dirty="0">
                <a:solidFill>
                  <a:srgbClr val="002060"/>
                </a:solidFill>
                <a:sym typeface="SimSun" panose="02010600030101010101" pitchFamily="2" charset="-122"/>
              </a:rPr>
              <a:t>эффективность</a:t>
            </a:r>
            <a:endParaRPr lang="zh-CN" altLang="en-US" sz="1800" dirty="0">
              <a:solidFill>
                <a:srgbClr val="002060"/>
              </a:solidFill>
              <a:sym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6169506"/>
      </p:ext>
    </p:extLst>
  </p:cSld>
  <p:clrMapOvr>
    <a:masterClrMapping/>
  </p:clrMapOvr>
  <p:transition advTm="78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497317" y="1558177"/>
            <a:ext cx="8177761" cy="457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9pPr>
          </a:lstStyle>
          <a:p>
            <a:pPr marL="234950" indent="-225425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r>
              <a:rPr lang="ru-RU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Для желудочных соков характерен баланс безводного бетаина и бетаина </a:t>
            </a:r>
            <a:r>
              <a:rPr lang="en-US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HCl.</a:t>
            </a:r>
          </a:p>
          <a:p>
            <a:pPr marL="234950" indent="-225425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r>
              <a:rPr lang="ru-RU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Доля каждого определяется показателем </a:t>
            </a:r>
            <a:r>
              <a:rPr lang="en-US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pH </a:t>
            </a:r>
            <a:r>
              <a:rPr lang="ru-RU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раствора</a:t>
            </a:r>
            <a:r>
              <a:rPr lang="en-US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.</a:t>
            </a:r>
          </a:p>
          <a:p>
            <a:pPr marL="234950" indent="-225425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r>
              <a:rPr lang="ru-RU" altLang="en-US" sz="1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В тонкой кишке большая часть поглощённого бетаина – в безводной форме.</a:t>
            </a:r>
            <a:endParaRPr lang="en-US" altLang="en-US" sz="18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234950">
              <a:spcBef>
                <a:spcPct val="20000"/>
              </a:spcBef>
              <a:buSzPct val="80000"/>
            </a:pPr>
            <a:endParaRPr lang="en-US" altLang="en-US" sz="20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234950">
              <a:spcBef>
                <a:spcPct val="20000"/>
              </a:spcBef>
              <a:buSzPct val="80000"/>
            </a:pPr>
            <a:r>
              <a:rPr lang="en-US" altLang="en-US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</a:t>
            </a:r>
          </a:p>
          <a:p>
            <a:pPr marL="0" indent="0">
              <a:spcBef>
                <a:spcPct val="20000"/>
              </a:spcBef>
              <a:buSzPct val="80000"/>
            </a:pPr>
            <a:endParaRPr lang="en-US" altLang="en-US" sz="20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0" indent="0">
              <a:spcBef>
                <a:spcPct val="20000"/>
              </a:spcBef>
              <a:buSzPct val="80000"/>
            </a:pPr>
            <a:endParaRPr lang="en-US" altLang="en-US" sz="20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373807" y="273690"/>
            <a:ext cx="5975350" cy="1143000"/>
          </a:xfr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>
            <a:noAutofit/>
          </a:bodyPr>
          <a:lstStyle/>
          <a:p>
            <a:pPr algn="r" defTabSz="457200"/>
            <a:r>
              <a:rPr lang="ru-RU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информация о бетаине</a:t>
            </a:r>
            <a:b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Безводный бетаин </a:t>
            </a:r>
            <a:r>
              <a:rPr lang="en-US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 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Бетаин</a:t>
            </a:r>
            <a:r>
              <a:rPr lang="en-US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HCl</a:t>
            </a:r>
            <a:endParaRPr lang="en-US" altLang="en-US" sz="20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236433" y="3411416"/>
            <a:ext cx="4520305" cy="2719754"/>
            <a:chOff x="274433" y="2906456"/>
            <a:chExt cx="4520305" cy="2719754"/>
          </a:xfrm>
        </p:grpSpPr>
        <p:sp>
          <p:nvSpPr>
            <p:cNvPr id="6" name="Rectangle 5"/>
            <p:cNvSpPr/>
            <p:nvPr/>
          </p:nvSpPr>
          <p:spPr>
            <a:xfrm>
              <a:off x="3212123" y="3938954"/>
              <a:ext cx="1570892" cy="1524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2060"/>
                  </a:solidFill>
                </a:rPr>
                <a:t>GI Tract of Poultry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74433" y="2906456"/>
              <a:ext cx="4520305" cy="2719754"/>
              <a:chOff x="262710" y="2777503"/>
              <a:chExt cx="4520305" cy="2719754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7394" t="2002" r="3042"/>
              <a:stretch/>
            </p:blipFill>
            <p:spPr>
              <a:xfrm>
                <a:off x="414786" y="2777503"/>
                <a:ext cx="4368229" cy="2719754"/>
              </a:xfrm>
              <a:prstGeom prst="rect">
                <a:avLst/>
              </a:prstGeom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929298" y="5220258"/>
                <a:ext cx="16540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12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pKa</a:t>
                </a:r>
                <a:r>
                  <a:rPr lang="ru-RU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бетаина</a:t>
                </a:r>
                <a:r>
                  <a:rPr lang="en-US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</a:t>
                </a:r>
                <a:r>
                  <a:rPr lang="ru-RU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1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84)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rot="16200000">
                <a:off x="238665" y="3837701"/>
                <a:ext cx="30970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8354476"/>
      </p:ext>
    </p:extLst>
  </p:cSld>
  <p:clrMapOvr>
    <a:masterClrMapping/>
  </p:clrMapOvr>
  <p:transition advTm="94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46216" y="871870"/>
            <a:ext cx="5975350" cy="733646"/>
          </a:xfr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>
            <a:normAutofit fontScale="90000"/>
          </a:bodyPr>
          <a:lstStyle/>
          <a:p>
            <a:pPr algn="r" defTabSz="457200"/>
            <a:r>
              <a:rPr lang="ru-RU" altLang="en-US" sz="4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Преимущества бетаина</a:t>
            </a:r>
            <a:endParaRPr lang="en-US" altLang="en-US" sz="44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Rectangle 3">
            <a:extLst>
              <a:ext uri="{FF2B5EF4-FFF2-40B4-BE49-F238E27FC236}">
                <a16:creationId xmlns:a16="http://schemas.microsoft.com/office/drawing/2014/main" id="{641AC364-176B-430D-BBC4-9B0435AD2532}"/>
              </a:ext>
            </a:extLst>
          </p:cNvPr>
          <p:cNvSpPr/>
          <p:nvPr/>
        </p:nvSpPr>
        <p:spPr>
          <a:xfrm>
            <a:off x="390337" y="2084257"/>
            <a:ext cx="8363325" cy="2391773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514350" indent="-51435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altLang="zh-CN" sz="2800" b="1" dirty="0">
                <a:solidFill>
                  <a:srgbClr val="002060"/>
                </a:solidFill>
                <a:ea typeface="+mj-ea"/>
              </a:rPr>
              <a:t>Поддержание целостности клеток и тканей, а также ферментной активности в условиях стресса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altLang="zh-CN" sz="2800" b="1" dirty="0">
                <a:solidFill>
                  <a:srgbClr val="002060"/>
                </a:solidFill>
                <a:ea typeface="+mj-ea"/>
              </a:rPr>
              <a:t>Повышение эффективности производства и качества продукции</a:t>
            </a:r>
            <a:endParaRPr lang="en-US" altLang="zh-CN" sz="2800" b="1" dirty="0">
              <a:solidFill>
                <a:srgbClr val="002060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57596226"/>
      </p:ext>
    </p:extLst>
  </p:cSld>
  <p:clrMapOvr>
    <a:masterClrMapping/>
  </p:clrMapOvr>
  <p:transition advTm="172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56155" y="1454675"/>
            <a:ext cx="87596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</a:pP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Бетаин является эффективным </a:t>
            </a:r>
            <a:r>
              <a:rPr lang="ru-RU" altLang="en-US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осмолитом</a:t>
            </a: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, защищает целостность клетки и поддерживает нормальный баланс жидкости и метаболизм в условиях осмотического и теплового стресса при низких затратах энергии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.</a:t>
            </a: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SimSun" panose="02010600030101010101" pitchFamily="2" charset="-122"/>
              </a:rPr>
              <a:t>*</a:t>
            </a:r>
            <a:endParaRPr lang="en-US" altLang="en-US" dirty="0">
              <a:solidFill>
                <a:srgbClr val="00206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  <a:sym typeface="SimSun" panose="02010600030101010101" pitchFamily="2" charset="-122"/>
            </a:endParaRPr>
          </a:p>
        </p:txBody>
      </p:sp>
      <p:sp>
        <p:nvSpPr>
          <p:cNvPr id="6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373807" y="273690"/>
            <a:ext cx="5975350" cy="1143000"/>
          </a:xfr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>
            <a:normAutofit/>
          </a:bodyPr>
          <a:lstStyle/>
          <a:p>
            <a:pPr algn="r" defTabSz="457200"/>
            <a:r>
              <a:rPr lang="en-US" altLang="en-US" sz="4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Betaine Effects</a:t>
            </a:r>
            <a:br>
              <a:rPr lang="en-US" altLang="en-US" sz="4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2800" b="1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Osmo</a:t>
            </a:r>
            <a:r>
              <a:rPr lang="en-US" altLang="en-US" sz="28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-Protection</a:t>
            </a:r>
            <a:endParaRPr lang="en-US" altLang="en-US" sz="44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Rectangle 4">
            <a:extLst>
              <a:ext uri="{FF2B5EF4-FFF2-40B4-BE49-F238E27FC236}">
                <a16:creationId xmlns:a16="http://schemas.microsoft.com/office/drawing/2014/main" id="{AE95ACED-A6B0-4FF6-A614-974798EAEA4D}"/>
              </a:ext>
            </a:extLst>
          </p:cNvPr>
          <p:cNvSpPr txBox="1">
            <a:spLocks noChangeArrowheads="1"/>
          </p:cNvSpPr>
          <p:nvPr/>
        </p:nvSpPr>
        <p:spPr>
          <a:xfrm>
            <a:off x="2367965" y="270014"/>
            <a:ext cx="597535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/>
            <a:r>
              <a:rPr lang="ru-RU" alt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Действие бетаина</a:t>
            </a:r>
            <a:br>
              <a:rPr lang="en-US" alt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Осмопротектор</a:t>
            </a:r>
            <a:endParaRPr lang="en-US" altLang="en-US" sz="44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64" name="Group 60">
            <a:extLst>
              <a:ext uri="{FF2B5EF4-FFF2-40B4-BE49-F238E27FC236}">
                <a16:creationId xmlns:a16="http://schemas.microsoft.com/office/drawing/2014/main" id="{3DCE4417-8F0E-4990-9482-01EBCFFE062B}"/>
              </a:ext>
            </a:extLst>
          </p:cNvPr>
          <p:cNvGrpSpPr/>
          <p:nvPr/>
        </p:nvGrpSpPr>
        <p:grpSpPr>
          <a:xfrm>
            <a:off x="162371" y="2412941"/>
            <a:ext cx="8853443" cy="3924616"/>
            <a:chOff x="162371" y="2412941"/>
            <a:chExt cx="8853443" cy="3924616"/>
          </a:xfrm>
        </p:grpSpPr>
        <p:grpSp>
          <p:nvGrpSpPr>
            <p:cNvPr id="65" name="Group 56">
              <a:extLst>
                <a:ext uri="{FF2B5EF4-FFF2-40B4-BE49-F238E27FC236}">
                  <a16:creationId xmlns:a16="http://schemas.microsoft.com/office/drawing/2014/main" id="{4BD5F04C-6D55-4A27-A977-742178EA8F82}"/>
                </a:ext>
              </a:extLst>
            </p:cNvPr>
            <p:cNvGrpSpPr/>
            <p:nvPr/>
          </p:nvGrpSpPr>
          <p:grpSpPr>
            <a:xfrm>
              <a:off x="162371" y="2412941"/>
              <a:ext cx="8853443" cy="3791311"/>
              <a:chOff x="128187" y="2190745"/>
              <a:chExt cx="8853443" cy="3791311"/>
            </a:xfrm>
          </p:grpSpPr>
          <p:grpSp>
            <p:nvGrpSpPr>
              <p:cNvPr id="69" name="Group 6">
                <a:extLst>
                  <a:ext uri="{FF2B5EF4-FFF2-40B4-BE49-F238E27FC236}">
                    <a16:creationId xmlns:a16="http://schemas.microsoft.com/office/drawing/2014/main" id="{291E2B82-B1FA-4128-8FB8-0D784E03D962}"/>
                  </a:ext>
                </a:extLst>
              </p:cNvPr>
              <p:cNvGrpSpPr/>
              <p:nvPr/>
            </p:nvGrpSpPr>
            <p:grpSpPr>
              <a:xfrm>
                <a:off x="4482620" y="2632104"/>
                <a:ext cx="4405001" cy="2800777"/>
                <a:chOff x="4268980" y="2640650"/>
                <a:chExt cx="4405001" cy="2800777"/>
              </a:xfrm>
            </p:grpSpPr>
            <p:grpSp>
              <p:nvGrpSpPr>
                <p:cNvPr id="85" name="Group 20">
                  <a:extLst>
                    <a:ext uri="{FF2B5EF4-FFF2-40B4-BE49-F238E27FC236}">
                      <a16:creationId xmlns:a16="http://schemas.microsoft.com/office/drawing/2014/main" id="{3E55BF9D-62FD-461B-A602-7EEFC19A6588}"/>
                    </a:ext>
                  </a:extLst>
                </p:cNvPr>
                <p:cNvGrpSpPr/>
                <p:nvPr/>
              </p:nvGrpSpPr>
              <p:grpSpPr>
                <a:xfrm>
                  <a:off x="4346423" y="2705860"/>
                  <a:ext cx="4327558" cy="2729158"/>
                  <a:chOff x="4658365" y="4130303"/>
                  <a:chExt cx="3547244" cy="2141188"/>
                </a:xfrm>
              </p:grpSpPr>
              <p:pic>
                <p:nvPicPr>
                  <p:cNvPr id="93" name="Picture 4">
                    <a:extLst>
                      <a:ext uri="{FF2B5EF4-FFF2-40B4-BE49-F238E27FC236}">
                        <a16:creationId xmlns:a16="http://schemas.microsoft.com/office/drawing/2014/main" id="{9E20D189-C758-4E9E-BA58-63BAAEFD797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 bwMode="auto">
                  <a:xfrm>
                    <a:off x="4748760" y="4130303"/>
                    <a:ext cx="3456849" cy="21411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cmpd="sng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4" name="TextBox 93">
                    <a:extLst>
                      <a:ext uri="{FF2B5EF4-FFF2-40B4-BE49-F238E27FC236}">
                        <a16:creationId xmlns:a16="http://schemas.microsoft.com/office/drawing/2014/main" id="{C53F0BB7-5FE0-4721-96BB-9E274D501357}"/>
                      </a:ext>
                    </a:extLst>
                  </p:cNvPr>
                  <p:cNvSpPr txBox="1"/>
                  <p:nvPr/>
                </p:nvSpPr>
                <p:spPr>
                  <a:xfrm>
                    <a:off x="5107511" y="4212230"/>
                    <a:ext cx="381311" cy="223359"/>
                  </a:xfrm>
                  <a:prstGeom prst="rect">
                    <a:avLst/>
                  </a:prstGeom>
                  <a:solidFill>
                    <a:srgbClr val="FEFEFE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ts val="500"/>
                      </a:lnSpc>
                    </a:pPr>
                    <a:r>
                      <a:rPr lang="en-US" sz="600" dirty="0">
                        <a:solidFill>
                          <a:srgbClr val="002060"/>
                        </a:solidFill>
                      </a:rPr>
                      <a:t>Maintain</a:t>
                    </a:r>
                  </a:p>
                  <a:p>
                    <a:pPr algn="ctr">
                      <a:lnSpc>
                        <a:spcPts val="500"/>
                      </a:lnSpc>
                    </a:pPr>
                    <a:r>
                      <a:rPr lang="en-US" sz="600" dirty="0">
                        <a:solidFill>
                          <a:srgbClr val="002060"/>
                        </a:solidFill>
                      </a:rPr>
                      <a:t>osmotic </a:t>
                    </a:r>
                  </a:p>
                  <a:p>
                    <a:pPr algn="ctr">
                      <a:lnSpc>
                        <a:spcPts val="500"/>
                      </a:lnSpc>
                    </a:pPr>
                    <a:r>
                      <a:rPr lang="en-US" sz="600" dirty="0">
                        <a:solidFill>
                          <a:srgbClr val="002060"/>
                        </a:solidFill>
                      </a:rPr>
                      <a:t>balance</a:t>
                    </a:r>
                  </a:p>
                </p:txBody>
              </p:sp>
              <p:sp>
                <p:nvSpPr>
                  <p:cNvPr id="95" name="TextBox 94">
                    <a:extLst>
                      <a:ext uri="{FF2B5EF4-FFF2-40B4-BE49-F238E27FC236}">
                        <a16:creationId xmlns:a16="http://schemas.microsoft.com/office/drawing/2014/main" id="{C974271C-F582-4EF0-959B-2086D8893AFA}"/>
                      </a:ext>
                    </a:extLst>
                  </p:cNvPr>
                  <p:cNvSpPr txBox="1"/>
                  <p:nvPr/>
                </p:nvSpPr>
                <p:spPr>
                  <a:xfrm>
                    <a:off x="4658365" y="4928507"/>
                    <a:ext cx="581128" cy="356167"/>
                  </a:xfrm>
                  <a:prstGeom prst="rect">
                    <a:avLst/>
                  </a:prstGeom>
                  <a:solidFill>
                    <a:srgbClr val="FEFEFE"/>
                  </a:solidFill>
                </p:spPr>
                <p:txBody>
                  <a:bodyPr wrap="square" lIns="91440" tIns="91440" rIns="91440" bIns="91440" rtlCol="0">
                    <a:spAutoFit/>
                  </a:bodyPr>
                  <a:lstStyle/>
                  <a:p>
                    <a:pPr algn="ctr">
                      <a:lnSpc>
                        <a:spcPts val="700"/>
                      </a:lnSpc>
                    </a:pPr>
                    <a:r>
                      <a:rPr lang="en-US" sz="800" b="1" dirty="0">
                        <a:solidFill>
                          <a:srgbClr val="002060"/>
                        </a:solidFill>
                      </a:rPr>
                      <a:t>Maintain</a:t>
                    </a:r>
                  </a:p>
                  <a:p>
                    <a:pPr algn="ctr">
                      <a:lnSpc>
                        <a:spcPts val="700"/>
                      </a:lnSpc>
                    </a:pPr>
                    <a:r>
                      <a:rPr lang="en-US" sz="800" b="1" dirty="0">
                        <a:solidFill>
                          <a:srgbClr val="002060"/>
                        </a:solidFill>
                      </a:rPr>
                      <a:t>cellular</a:t>
                    </a:r>
                  </a:p>
                  <a:p>
                    <a:pPr algn="ctr">
                      <a:lnSpc>
                        <a:spcPts val="700"/>
                      </a:lnSpc>
                    </a:pPr>
                    <a:r>
                      <a:rPr lang="en-US" sz="800" b="1" dirty="0">
                        <a:solidFill>
                          <a:srgbClr val="002060"/>
                        </a:solidFill>
                      </a:rPr>
                      <a:t>integrity</a:t>
                    </a:r>
                  </a:p>
                </p:txBody>
              </p:sp>
              <p:sp>
                <p:nvSpPr>
                  <p:cNvPr id="96" name="TextBox 95">
                    <a:extLst>
                      <a:ext uri="{FF2B5EF4-FFF2-40B4-BE49-F238E27FC236}">
                        <a16:creationId xmlns:a16="http://schemas.microsoft.com/office/drawing/2014/main" id="{B8082B46-088E-4656-B427-7359C7DA42A1}"/>
                      </a:ext>
                    </a:extLst>
                  </p:cNvPr>
                  <p:cNvSpPr txBox="1"/>
                  <p:nvPr/>
                </p:nvSpPr>
                <p:spPr>
                  <a:xfrm>
                    <a:off x="5220061" y="4986461"/>
                    <a:ext cx="607312" cy="283726"/>
                  </a:xfrm>
                  <a:prstGeom prst="rect">
                    <a:avLst/>
                  </a:prstGeom>
                  <a:solidFill>
                    <a:srgbClr val="FEFEFE"/>
                  </a:solidFill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algn="ctr">
                      <a:lnSpc>
                        <a:spcPts val="700"/>
                      </a:lnSpc>
                      <a:defRPr sz="800" b="1">
                        <a:solidFill>
                          <a:srgbClr val="0070C0"/>
                        </a:solidFill>
                      </a:defRPr>
                    </a:lvl1pPr>
                  </a:lstStyle>
                  <a:p>
                    <a:r>
                      <a:rPr lang="en-US" dirty="0">
                        <a:solidFill>
                          <a:srgbClr val="002060"/>
                        </a:solidFill>
                      </a:rPr>
                      <a:t>Reduce</a:t>
                    </a:r>
                  </a:p>
                  <a:p>
                    <a:r>
                      <a:rPr lang="en-US" dirty="0">
                        <a:solidFill>
                          <a:srgbClr val="002060"/>
                        </a:solidFill>
                      </a:rPr>
                      <a:t>energy</a:t>
                    </a:r>
                  </a:p>
                  <a:p>
                    <a:r>
                      <a:rPr lang="en-US" dirty="0">
                        <a:solidFill>
                          <a:srgbClr val="002060"/>
                        </a:solidFill>
                      </a:rPr>
                      <a:t>consumption</a:t>
                    </a:r>
                  </a:p>
                </p:txBody>
              </p:sp>
              <p:sp>
                <p:nvSpPr>
                  <p:cNvPr id="97" name="TextBox 96">
                    <a:extLst>
                      <a:ext uri="{FF2B5EF4-FFF2-40B4-BE49-F238E27FC236}">
                        <a16:creationId xmlns:a16="http://schemas.microsoft.com/office/drawing/2014/main" id="{39FB7E0C-584D-4513-97CC-D018A089DD04}"/>
                      </a:ext>
                    </a:extLst>
                  </p:cNvPr>
                  <p:cNvSpPr txBox="1"/>
                  <p:nvPr/>
                </p:nvSpPr>
                <p:spPr>
                  <a:xfrm>
                    <a:off x="7429608" y="5124574"/>
                    <a:ext cx="566580" cy="283726"/>
                  </a:xfrm>
                  <a:prstGeom prst="rect">
                    <a:avLst/>
                  </a:prstGeom>
                  <a:solidFill>
                    <a:srgbClr val="FEFEFE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ts val="700"/>
                      </a:lnSpc>
                    </a:pPr>
                    <a:r>
                      <a:rPr lang="en-US" sz="800" b="1" dirty="0">
                        <a:solidFill>
                          <a:srgbClr val="002060"/>
                        </a:solidFill>
                      </a:rPr>
                      <a:t>Stable</a:t>
                    </a:r>
                  </a:p>
                  <a:p>
                    <a:pPr algn="ctr">
                      <a:lnSpc>
                        <a:spcPts val="700"/>
                      </a:lnSpc>
                    </a:pPr>
                    <a:r>
                      <a:rPr lang="en-US" sz="800" b="1" dirty="0">
                        <a:solidFill>
                          <a:srgbClr val="002060"/>
                        </a:solidFill>
                      </a:rPr>
                      <a:t>cellular</a:t>
                    </a:r>
                  </a:p>
                  <a:p>
                    <a:pPr algn="ctr">
                      <a:lnSpc>
                        <a:spcPts val="700"/>
                      </a:lnSpc>
                    </a:pPr>
                    <a:r>
                      <a:rPr lang="en-US" sz="800" b="1" dirty="0">
                        <a:solidFill>
                          <a:srgbClr val="002060"/>
                        </a:solidFill>
                      </a:rPr>
                      <a:t>metabolism</a:t>
                    </a:r>
                  </a:p>
                </p:txBody>
              </p:sp>
              <p:sp>
                <p:nvSpPr>
                  <p:cNvPr id="98" name="TextBox 97">
                    <a:extLst>
                      <a:ext uri="{FF2B5EF4-FFF2-40B4-BE49-F238E27FC236}">
                        <a16:creationId xmlns:a16="http://schemas.microsoft.com/office/drawing/2014/main" id="{6F4CB75B-2690-4B57-875E-B88893E8A647}"/>
                      </a:ext>
                    </a:extLst>
                  </p:cNvPr>
                  <p:cNvSpPr txBox="1"/>
                  <p:nvPr/>
                </p:nvSpPr>
                <p:spPr>
                  <a:xfrm>
                    <a:off x="7458513" y="4280528"/>
                    <a:ext cx="508766" cy="474889"/>
                  </a:xfrm>
                  <a:prstGeom prst="rect">
                    <a:avLst/>
                  </a:prstGeom>
                  <a:solidFill>
                    <a:srgbClr val="FEFEFE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ts val="500"/>
                      </a:lnSpc>
                    </a:pPr>
                    <a:endParaRPr lang="en-US" sz="600" dirty="0">
                      <a:solidFill>
                        <a:srgbClr val="002060"/>
                      </a:solidFill>
                    </a:endParaRPr>
                  </a:p>
                  <a:p>
                    <a:pPr algn="ctr">
                      <a:lnSpc>
                        <a:spcPts val="500"/>
                      </a:lnSpc>
                    </a:pPr>
                    <a:endParaRPr lang="en-US" sz="600" dirty="0">
                      <a:solidFill>
                        <a:srgbClr val="002060"/>
                      </a:solidFill>
                    </a:endParaRPr>
                  </a:p>
                  <a:p>
                    <a:pPr algn="ctr">
                      <a:lnSpc>
                        <a:spcPts val="500"/>
                      </a:lnSpc>
                    </a:pPr>
                    <a:r>
                      <a:rPr lang="en-US" sz="600" dirty="0">
                        <a:solidFill>
                          <a:srgbClr val="002060"/>
                        </a:solidFill>
                      </a:rPr>
                      <a:t>Stable</a:t>
                    </a:r>
                  </a:p>
                  <a:p>
                    <a:pPr algn="ctr">
                      <a:lnSpc>
                        <a:spcPts val="500"/>
                      </a:lnSpc>
                    </a:pPr>
                    <a:r>
                      <a:rPr lang="en-US" sz="600" dirty="0">
                        <a:solidFill>
                          <a:srgbClr val="002060"/>
                        </a:solidFill>
                      </a:rPr>
                      <a:t>intracellular</a:t>
                    </a:r>
                  </a:p>
                  <a:p>
                    <a:pPr algn="ctr">
                      <a:lnSpc>
                        <a:spcPts val="500"/>
                      </a:lnSpc>
                    </a:pPr>
                    <a:r>
                      <a:rPr lang="en-US" sz="600" dirty="0">
                        <a:solidFill>
                          <a:srgbClr val="002060"/>
                        </a:solidFill>
                      </a:rPr>
                      <a:t>ion</a:t>
                    </a:r>
                  </a:p>
                  <a:p>
                    <a:pPr algn="ctr">
                      <a:lnSpc>
                        <a:spcPts val="500"/>
                      </a:lnSpc>
                    </a:pPr>
                    <a:r>
                      <a:rPr lang="en-US" sz="600" dirty="0">
                        <a:solidFill>
                          <a:srgbClr val="002060"/>
                        </a:solidFill>
                      </a:rPr>
                      <a:t>concentration</a:t>
                    </a:r>
                  </a:p>
                  <a:p>
                    <a:pPr algn="ctr">
                      <a:lnSpc>
                        <a:spcPts val="500"/>
                      </a:lnSpc>
                    </a:pPr>
                    <a:endParaRPr lang="en-US" sz="600" dirty="0">
                      <a:solidFill>
                        <a:srgbClr val="002060"/>
                      </a:solidFill>
                    </a:endParaRPr>
                  </a:p>
                  <a:p>
                    <a:pPr algn="ctr">
                      <a:lnSpc>
                        <a:spcPts val="500"/>
                      </a:lnSpc>
                    </a:pPr>
                    <a:endParaRPr lang="en-US" sz="600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99" name="Rectangle 42">
                    <a:extLst>
                      <a:ext uri="{FF2B5EF4-FFF2-40B4-BE49-F238E27FC236}">
                        <a16:creationId xmlns:a16="http://schemas.microsoft.com/office/drawing/2014/main" id="{8B70105C-DFFA-4EDD-8D55-5AC2365F331D}"/>
                      </a:ext>
                    </a:extLst>
                  </p:cNvPr>
                  <p:cNvSpPr/>
                  <p:nvPr/>
                </p:nvSpPr>
                <p:spPr>
                  <a:xfrm>
                    <a:off x="4748760" y="5998633"/>
                    <a:ext cx="919673" cy="272858"/>
                  </a:xfrm>
                  <a:prstGeom prst="rect">
                    <a:avLst/>
                  </a:prstGeom>
                  <a:solidFill>
                    <a:srgbClr val="FEFEF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2060"/>
                      </a:solidFill>
                    </a:endParaRPr>
                  </a:p>
                </p:txBody>
              </p:sp>
              <p:grpSp>
                <p:nvGrpSpPr>
                  <p:cNvPr id="100" name="Group 43">
                    <a:extLst>
                      <a:ext uri="{FF2B5EF4-FFF2-40B4-BE49-F238E27FC236}">
                        <a16:creationId xmlns:a16="http://schemas.microsoft.com/office/drawing/2014/main" id="{439936E4-57B3-4E48-9E88-579CC66FB5E9}"/>
                      </a:ext>
                    </a:extLst>
                  </p:cNvPr>
                  <p:cNvGrpSpPr/>
                  <p:nvPr/>
                </p:nvGrpSpPr>
                <p:grpSpPr>
                  <a:xfrm>
                    <a:off x="4894733" y="5605040"/>
                    <a:ext cx="670505" cy="205351"/>
                    <a:chOff x="4776204" y="6015674"/>
                    <a:chExt cx="670505" cy="205351"/>
                  </a:xfrm>
                </p:grpSpPr>
                <p:sp>
                  <p:nvSpPr>
                    <p:cNvPr id="101" name="TextBox 100">
                      <a:extLst>
                        <a:ext uri="{FF2B5EF4-FFF2-40B4-BE49-F238E27FC236}">
                          <a16:creationId xmlns:a16="http://schemas.microsoft.com/office/drawing/2014/main" id="{7938B0C9-4C18-48E4-9620-D5D92E1A749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933563" y="6112293"/>
                      <a:ext cx="513146" cy="536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n-US" sz="600" dirty="0">
                          <a:solidFill>
                            <a:srgbClr val="002060"/>
                          </a:solidFill>
                        </a:rPr>
                        <a:t>Ion pump</a:t>
                      </a:r>
                    </a:p>
                  </p:txBody>
                </p:sp>
                <p:sp>
                  <p:nvSpPr>
                    <p:cNvPr id="102" name="Oval 45">
                      <a:extLst>
                        <a:ext uri="{FF2B5EF4-FFF2-40B4-BE49-F238E27FC236}">
                          <a16:creationId xmlns:a16="http://schemas.microsoft.com/office/drawing/2014/main" id="{F5C32E31-E05F-4F74-B5A1-56491A02C3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30233" y="6062133"/>
                      <a:ext cx="114300" cy="114300"/>
                    </a:xfrm>
                    <a:prstGeom prst="ellipse">
                      <a:avLst/>
                    </a:prstGeom>
                    <a:solidFill>
                      <a:srgbClr val="01CC99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rgbClr val="002060"/>
                        </a:solidFill>
                      </a:endParaRPr>
                    </a:p>
                  </p:txBody>
                </p:sp>
                <p:cxnSp>
                  <p:nvCxnSpPr>
                    <p:cNvPr id="103" name="Straight Arrow Connector 46">
                      <a:extLst>
                        <a:ext uri="{FF2B5EF4-FFF2-40B4-BE49-F238E27FC236}">
                          <a16:creationId xmlns:a16="http://schemas.microsoft.com/office/drawing/2014/main" id="{3B89914C-5867-4A5A-A3D4-6BDEFED5ED4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895487" y="6015674"/>
                      <a:ext cx="103496" cy="164362"/>
                    </a:xfrm>
                    <a:prstGeom prst="straightConnector1">
                      <a:avLst/>
                    </a:prstGeom>
                    <a:ln w="5080">
                      <a:solidFill>
                        <a:schemeClr val="tx1"/>
                      </a:solidFill>
                      <a:headEnd type="none" w="sm" len="sm"/>
                      <a:tailEnd type="triangle" w="sm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Straight Arrow Connector 47">
                      <a:extLst>
                        <a:ext uri="{FF2B5EF4-FFF2-40B4-BE49-F238E27FC236}">
                          <a16:creationId xmlns:a16="http://schemas.microsoft.com/office/drawing/2014/main" id="{6A38B37F-4829-4656-8794-9E6E7F634254}"/>
                        </a:ext>
                      </a:extLst>
                    </p:cNvPr>
                    <p:cNvCxnSpPr/>
                    <p:nvPr/>
                  </p:nvCxnSpPr>
                  <p:spPr>
                    <a:xfrm flipH="1" flipV="1">
                      <a:off x="4776204" y="6049098"/>
                      <a:ext cx="100305" cy="171927"/>
                    </a:xfrm>
                    <a:prstGeom prst="straightConnector1">
                      <a:avLst/>
                    </a:prstGeom>
                    <a:ln w="5080">
                      <a:solidFill>
                        <a:schemeClr val="tx1"/>
                      </a:solidFill>
                      <a:headEnd type="none" w="sm" len="sm"/>
                      <a:tailEnd type="triangle" w="sm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pic>
              <p:nvPicPr>
                <p:cNvPr id="86" name="Picture 4">
                  <a:extLst>
                    <a:ext uri="{FF2B5EF4-FFF2-40B4-BE49-F238E27FC236}">
                      <a16:creationId xmlns:a16="http://schemas.microsoft.com/office/drawing/2014/main" id="{C4114668-D157-4F00-9348-9CC60166B74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4286072" y="2640650"/>
                  <a:ext cx="4318035" cy="2794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mpd="sng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DE4155FE-0A24-4B76-9A60-CBDE5FE40A57}"/>
                    </a:ext>
                  </a:extLst>
                </p:cNvPr>
                <p:cNvSpPr txBox="1"/>
                <p:nvPr/>
              </p:nvSpPr>
              <p:spPr>
                <a:xfrm>
                  <a:off x="4438762" y="2739074"/>
                  <a:ext cx="934551" cy="346249"/>
                </a:xfrm>
                <a:prstGeom prst="rect">
                  <a:avLst/>
                </a:prstGeom>
                <a:solidFill>
                  <a:srgbClr val="FEFEFE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Поддержание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Осмотического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баланса</a:t>
                  </a:r>
                  <a:endParaRPr lang="en-US" sz="1100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8200B900-6CAF-4A3D-9A2A-56B09787065C}"/>
                    </a:ext>
                  </a:extLst>
                </p:cNvPr>
                <p:cNvSpPr txBox="1"/>
                <p:nvPr/>
              </p:nvSpPr>
              <p:spPr>
                <a:xfrm>
                  <a:off x="4268980" y="3729627"/>
                  <a:ext cx="708958" cy="507831"/>
                </a:xfrm>
                <a:prstGeom prst="rect">
                  <a:avLst/>
                </a:prstGeom>
                <a:solidFill>
                  <a:srgbClr val="FEFEFE"/>
                </a:solidFill>
              </p:spPr>
              <p:txBody>
                <a:bodyPr wrap="square" lIns="0" tIns="45720" rIns="0" bIns="0" rtlCol="0">
                  <a:spAutoFit/>
                </a:bodyPr>
                <a:lstStyle/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Поддержание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Целостности клеток</a:t>
                  </a:r>
                  <a:endParaRPr lang="en-US" sz="1100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89" name="TextBox 88">
                  <a:extLst>
                    <a:ext uri="{FF2B5EF4-FFF2-40B4-BE49-F238E27FC236}">
                      <a16:creationId xmlns:a16="http://schemas.microsoft.com/office/drawing/2014/main" id="{E87D4F1A-5C0C-46E3-8B2D-DB68F310C1E0}"/>
                    </a:ext>
                  </a:extLst>
                </p:cNvPr>
                <p:cNvSpPr txBox="1"/>
                <p:nvPr/>
              </p:nvSpPr>
              <p:spPr>
                <a:xfrm>
                  <a:off x="5017693" y="3774796"/>
                  <a:ext cx="748299" cy="461665"/>
                </a:xfrm>
                <a:prstGeom prst="rect">
                  <a:avLst/>
                </a:prstGeom>
                <a:solidFill>
                  <a:srgbClr val="FEFEFE"/>
                </a:solidFill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algn="ctr">
                    <a:lnSpc>
                      <a:spcPts val="900"/>
                    </a:lnSpc>
                    <a:defRPr sz="1100" b="1">
                      <a:solidFill>
                        <a:srgbClr val="0070C0"/>
                      </a:solidFill>
                    </a:defRPr>
                  </a:lvl1pPr>
                </a:lstStyle>
                <a:p>
                  <a:r>
                    <a:rPr lang="ru-RU" dirty="0">
                      <a:solidFill>
                        <a:srgbClr val="002060"/>
                      </a:solidFill>
                    </a:rPr>
                    <a:t>Низкое </a:t>
                  </a:r>
                </a:p>
                <a:p>
                  <a:r>
                    <a:rPr lang="ru-RU" dirty="0">
                      <a:solidFill>
                        <a:srgbClr val="002060"/>
                      </a:solidFill>
                    </a:rPr>
                    <a:t>Использование</a:t>
                  </a:r>
                </a:p>
                <a:p>
                  <a:r>
                    <a:rPr lang="ru-RU" dirty="0">
                      <a:solidFill>
                        <a:srgbClr val="002060"/>
                      </a:solidFill>
                    </a:rPr>
                    <a:t>энергии</a:t>
                  </a:r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B89DB530-583A-4CAF-A579-DFE858695F36}"/>
                    </a:ext>
                  </a:extLst>
                </p:cNvPr>
                <p:cNvSpPr txBox="1"/>
                <p:nvPr/>
              </p:nvSpPr>
              <p:spPr>
                <a:xfrm>
                  <a:off x="7639596" y="4013164"/>
                  <a:ext cx="753411" cy="346249"/>
                </a:xfrm>
                <a:prstGeom prst="rect">
                  <a:avLst/>
                </a:prstGeom>
                <a:solidFill>
                  <a:srgbClr val="FEFEFE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Стабильный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Клеточный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метаболизм</a:t>
                  </a:r>
                  <a:endParaRPr lang="en-US" sz="1100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8FAE9583-082A-4088-9C14-52FEB2A691FF}"/>
                    </a:ext>
                  </a:extLst>
                </p:cNvPr>
                <p:cNvSpPr txBox="1"/>
                <p:nvPr/>
              </p:nvSpPr>
              <p:spPr>
                <a:xfrm>
                  <a:off x="7459790" y="2953309"/>
                  <a:ext cx="964224" cy="807913"/>
                </a:xfrm>
                <a:prstGeom prst="rect">
                  <a:avLst/>
                </a:prstGeom>
                <a:solidFill>
                  <a:srgbClr val="FEFEFE"/>
                </a:solidFill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algn="ctr">
                    <a:lnSpc>
                      <a:spcPts val="900"/>
                    </a:lnSpc>
                    <a:defRPr sz="1100"/>
                  </a:lvl1pPr>
                </a:lstStyle>
                <a:p>
                  <a:endParaRPr lang="en-US" b="1" dirty="0">
                    <a:solidFill>
                      <a:srgbClr val="002060"/>
                    </a:solidFill>
                  </a:endParaRPr>
                </a:p>
                <a:p>
                  <a:r>
                    <a:rPr lang="ru-RU" b="1" dirty="0">
                      <a:solidFill>
                        <a:srgbClr val="002060"/>
                      </a:solidFill>
                    </a:rPr>
                    <a:t>Стабильная</a:t>
                  </a:r>
                </a:p>
                <a:p>
                  <a:r>
                    <a:rPr lang="ru-RU" b="1" dirty="0">
                      <a:solidFill>
                        <a:srgbClr val="002060"/>
                      </a:solidFill>
                    </a:rPr>
                    <a:t>Внутриклеточная</a:t>
                  </a:r>
                </a:p>
                <a:p>
                  <a:r>
                    <a:rPr lang="ru-RU" b="1" dirty="0">
                      <a:solidFill>
                        <a:srgbClr val="002060"/>
                      </a:solidFill>
                    </a:rPr>
                    <a:t>Ионная</a:t>
                  </a:r>
                </a:p>
                <a:p>
                  <a:r>
                    <a:rPr lang="ru-RU" b="1" dirty="0">
                      <a:solidFill>
                        <a:srgbClr val="002060"/>
                      </a:solidFill>
                    </a:rPr>
                    <a:t>концентрация</a:t>
                  </a:r>
                  <a:endParaRPr lang="en-US" b="1" dirty="0">
                    <a:solidFill>
                      <a:srgbClr val="002060"/>
                    </a:solidFill>
                  </a:endParaRPr>
                </a:p>
                <a:p>
                  <a:endParaRPr lang="en-US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92" name="Rectangle 30">
                  <a:extLst>
                    <a:ext uri="{FF2B5EF4-FFF2-40B4-BE49-F238E27FC236}">
                      <a16:creationId xmlns:a16="http://schemas.microsoft.com/office/drawing/2014/main" id="{F4375AAB-096B-4690-8AF7-56BD81FACEDE}"/>
                    </a:ext>
                  </a:extLst>
                </p:cNvPr>
                <p:cNvSpPr/>
                <p:nvPr/>
              </p:nvSpPr>
              <p:spPr>
                <a:xfrm>
                  <a:off x="4288751" y="5093642"/>
                  <a:ext cx="1121977" cy="347785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2060"/>
                    </a:solidFill>
                  </a:endParaRPr>
                </a:p>
              </p:txBody>
            </p:sp>
          </p:grpSp>
          <p:grpSp>
            <p:nvGrpSpPr>
              <p:cNvPr id="70" name="Group 31">
                <a:extLst>
                  <a:ext uri="{FF2B5EF4-FFF2-40B4-BE49-F238E27FC236}">
                    <a16:creationId xmlns:a16="http://schemas.microsoft.com/office/drawing/2014/main" id="{209F916B-BA94-4216-999F-FE1B460DA768}"/>
                  </a:ext>
                </a:extLst>
              </p:cNvPr>
              <p:cNvGrpSpPr/>
              <p:nvPr/>
            </p:nvGrpSpPr>
            <p:grpSpPr>
              <a:xfrm>
                <a:off x="3962311" y="5510427"/>
                <a:ext cx="817999" cy="261740"/>
                <a:chOff x="4776204" y="6015674"/>
                <a:chExt cx="670505" cy="205351"/>
              </a:xfrm>
            </p:grpSpPr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E5C9152A-0323-4A4F-A67E-E05F5DE970EC}"/>
                    </a:ext>
                  </a:extLst>
                </p:cNvPr>
                <p:cNvSpPr txBox="1"/>
                <p:nvPr/>
              </p:nvSpPr>
              <p:spPr>
                <a:xfrm>
                  <a:off x="4933563" y="6112293"/>
                  <a:ext cx="513146" cy="5030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lnSpc>
                      <a:spcPts val="500"/>
                    </a:lnSpc>
                  </a:pPr>
                  <a:r>
                    <a:rPr lang="ru-RU" sz="600" dirty="0">
                      <a:solidFill>
                        <a:srgbClr val="002060"/>
                      </a:solidFill>
                    </a:rPr>
                    <a:t>Ионный насос</a:t>
                  </a:r>
                  <a:endParaRPr lang="en-US" sz="600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82" name="Oval 33">
                  <a:extLst>
                    <a:ext uri="{FF2B5EF4-FFF2-40B4-BE49-F238E27FC236}">
                      <a16:creationId xmlns:a16="http://schemas.microsoft.com/office/drawing/2014/main" id="{DC11AF04-A759-4F37-97ED-23D902FEB2B4}"/>
                    </a:ext>
                  </a:extLst>
                </p:cNvPr>
                <p:cNvSpPr/>
                <p:nvPr/>
              </p:nvSpPr>
              <p:spPr>
                <a:xfrm>
                  <a:off x="4830233" y="6062133"/>
                  <a:ext cx="114300" cy="114300"/>
                </a:xfrm>
                <a:prstGeom prst="ellipse">
                  <a:avLst/>
                </a:prstGeom>
                <a:solidFill>
                  <a:srgbClr val="01CC99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2060"/>
                    </a:solidFill>
                  </a:endParaRPr>
                </a:p>
              </p:txBody>
            </p:sp>
            <p:cxnSp>
              <p:nvCxnSpPr>
                <p:cNvPr id="83" name="Straight Arrow Connector 34">
                  <a:extLst>
                    <a:ext uri="{FF2B5EF4-FFF2-40B4-BE49-F238E27FC236}">
                      <a16:creationId xmlns:a16="http://schemas.microsoft.com/office/drawing/2014/main" id="{5F4FC46E-EC83-4C89-AD38-F46BF577563E}"/>
                    </a:ext>
                  </a:extLst>
                </p:cNvPr>
                <p:cNvCxnSpPr/>
                <p:nvPr/>
              </p:nvCxnSpPr>
              <p:spPr>
                <a:xfrm>
                  <a:off x="4895487" y="6015674"/>
                  <a:ext cx="103496" cy="164362"/>
                </a:xfrm>
                <a:prstGeom prst="straightConnector1">
                  <a:avLst/>
                </a:prstGeom>
                <a:ln w="5080">
                  <a:solidFill>
                    <a:schemeClr val="tx1"/>
                  </a:solidFill>
                  <a:headEnd type="none" w="sm" len="sm"/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Arrow Connector 35">
                  <a:extLst>
                    <a:ext uri="{FF2B5EF4-FFF2-40B4-BE49-F238E27FC236}">
                      <a16:creationId xmlns:a16="http://schemas.microsoft.com/office/drawing/2014/main" id="{5C3065D6-DB54-4DEB-A80F-8F6164B02970}"/>
                    </a:ext>
                  </a:extLst>
                </p:cNvPr>
                <p:cNvCxnSpPr/>
                <p:nvPr/>
              </p:nvCxnSpPr>
              <p:spPr>
                <a:xfrm flipH="1" flipV="1">
                  <a:off x="4776204" y="6049098"/>
                  <a:ext cx="100305" cy="171927"/>
                </a:xfrm>
                <a:prstGeom prst="straightConnector1">
                  <a:avLst/>
                </a:prstGeom>
                <a:ln w="5080">
                  <a:solidFill>
                    <a:schemeClr val="tx1"/>
                  </a:solidFill>
                  <a:headEnd type="none" w="sm" len="sm"/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1" name="Rectangle 23">
                <a:extLst>
                  <a:ext uri="{FF2B5EF4-FFF2-40B4-BE49-F238E27FC236}">
                    <a16:creationId xmlns:a16="http://schemas.microsoft.com/office/drawing/2014/main" id="{298B507E-681C-46EB-A809-724C24C89388}"/>
                  </a:ext>
                </a:extLst>
              </p:cNvPr>
              <p:cNvSpPr/>
              <p:nvPr/>
            </p:nvSpPr>
            <p:spPr>
              <a:xfrm>
                <a:off x="3907178" y="5499780"/>
                <a:ext cx="827744" cy="29451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72" name="Group 48">
                <a:extLst>
                  <a:ext uri="{FF2B5EF4-FFF2-40B4-BE49-F238E27FC236}">
                    <a16:creationId xmlns:a16="http://schemas.microsoft.com/office/drawing/2014/main" id="{67039EFD-0503-4270-8A2A-4B838B105EB8}"/>
                  </a:ext>
                </a:extLst>
              </p:cNvPr>
              <p:cNvGrpSpPr/>
              <p:nvPr/>
            </p:nvGrpSpPr>
            <p:grpSpPr>
              <a:xfrm>
                <a:off x="189445" y="2636081"/>
                <a:ext cx="4248400" cy="2371751"/>
                <a:chOff x="4230500" y="2433474"/>
                <a:chExt cx="4276919" cy="2112888"/>
              </a:xfrm>
            </p:grpSpPr>
            <p:pic>
              <p:nvPicPr>
                <p:cNvPr id="75" name="Picture 3">
                  <a:extLst>
                    <a:ext uri="{FF2B5EF4-FFF2-40B4-BE49-F238E27FC236}">
                      <a16:creationId xmlns:a16="http://schemas.microsoft.com/office/drawing/2014/main" id="{0CFF2081-68EC-4DB9-8579-A3BDD217C3D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06" r="-406"/>
                <a:stretch/>
              </p:blipFill>
              <p:spPr bwMode="auto">
                <a:xfrm>
                  <a:off x="4247425" y="2433474"/>
                  <a:ext cx="4213076" cy="2112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mpd="sng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430D7727-04A1-48A9-80BB-C6597C10935D}"/>
                    </a:ext>
                  </a:extLst>
                </p:cNvPr>
                <p:cNvSpPr txBox="1"/>
                <p:nvPr/>
              </p:nvSpPr>
              <p:spPr>
                <a:xfrm>
                  <a:off x="7409198" y="2844593"/>
                  <a:ext cx="1068228" cy="61691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lnSpc>
                      <a:spcPts val="900"/>
                    </a:lnSpc>
                  </a:pPr>
                  <a:endParaRPr lang="en-US" sz="1100" b="1" dirty="0">
                    <a:solidFill>
                      <a:srgbClr val="002060"/>
                    </a:solidFill>
                  </a:endParaRPr>
                </a:p>
                <a:p>
                  <a:pPr algn="ctr">
                    <a:lnSpc>
                      <a:spcPts val="900"/>
                    </a:lnSpc>
                  </a:pPr>
                  <a:endParaRPr lang="en-US" sz="1100" b="1" dirty="0">
                    <a:solidFill>
                      <a:srgbClr val="002060"/>
                    </a:solidFill>
                  </a:endParaRP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Повышенная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Внутриклеточная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Ионная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концентрация</a:t>
                  </a:r>
                  <a:endParaRPr lang="en-US" sz="1100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586154CA-22C2-4113-BFEE-79723AB432A2}"/>
                    </a:ext>
                  </a:extLst>
                </p:cNvPr>
                <p:cNvSpPr txBox="1"/>
                <p:nvPr/>
              </p:nvSpPr>
              <p:spPr>
                <a:xfrm>
                  <a:off x="7403586" y="3764739"/>
                  <a:ext cx="1103833" cy="39071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Подавленный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Клеточный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метаболизм</a:t>
                  </a:r>
                  <a:endParaRPr lang="en-US" sz="1100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48D05AF9-0CD5-4DE7-88FF-0462C999C9C0}"/>
                    </a:ext>
                  </a:extLst>
                </p:cNvPr>
                <p:cNvSpPr txBox="1"/>
                <p:nvPr/>
              </p:nvSpPr>
              <p:spPr>
                <a:xfrm>
                  <a:off x="4442926" y="2671468"/>
                  <a:ext cx="940825" cy="308458"/>
                </a:xfrm>
                <a:prstGeom prst="rect">
                  <a:avLst/>
                </a:prstGeom>
                <a:solidFill>
                  <a:srgbClr val="FEFEFE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Поддержание 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Осмотического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баланса</a:t>
                  </a:r>
                  <a:endParaRPr lang="en-US" sz="1100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B46E1D31-10B5-43EA-81D2-4C8083B15CAB}"/>
                    </a:ext>
                  </a:extLst>
                </p:cNvPr>
                <p:cNvSpPr txBox="1"/>
                <p:nvPr/>
              </p:nvSpPr>
              <p:spPr>
                <a:xfrm>
                  <a:off x="4230500" y="3562812"/>
                  <a:ext cx="647187" cy="555224"/>
                </a:xfrm>
                <a:prstGeom prst="rect">
                  <a:avLst/>
                </a:prstGeom>
                <a:solidFill>
                  <a:srgbClr val="FEFEFE"/>
                </a:solidFill>
              </p:spPr>
              <p:txBody>
                <a:bodyPr wrap="square" lIns="0" tIns="45720" rIns="0" bIns="0" rtlCol="0">
                  <a:spAutoFit/>
                </a:bodyPr>
                <a:lstStyle/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Поддержание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Целостности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100" b="1" dirty="0">
                      <a:solidFill>
                        <a:srgbClr val="002060"/>
                      </a:solidFill>
                    </a:rPr>
                    <a:t>клеток</a:t>
                  </a:r>
                  <a:endParaRPr lang="en-US" sz="1100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4F980A94-6455-4932-BF6E-CBFD6DE49032}"/>
                    </a:ext>
                  </a:extLst>
                </p:cNvPr>
                <p:cNvSpPr txBox="1"/>
                <p:nvPr/>
              </p:nvSpPr>
              <p:spPr>
                <a:xfrm>
                  <a:off x="4913338" y="3585896"/>
                  <a:ext cx="735906" cy="514096"/>
                </a:xfrm>
                <a:prstGeom prst="rect">
                  <a:avLst/>
                </a:prstGeom>
                <a:solidFill>
                  <a:srgbClr val="FEFEFE"/>
                </a:solidFill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algn="ctr">
                    <a:lnSpc>
                      <a:spcPts val="900"/>
                    </a:lnSpc>
                    <a:defRPr sz="1100" b="1">
                      <a:solidFill>
                        <a:srgbClr val="0070C0"/>
                      </a:solidFill>
                    </a:defRPr>
                  </a:lvl1pPr>
                </a:lstStyle>
                <a:p>
                  <a:r>
                    <a:rPr lang="ru-RU" dirty="0">
                      <a:solidFill>
                        <a:srgbClr val="002060"/>
                      </a:solidFill>
                    </a:rPr>
                    <a:t>Повышенное</a:t>
                  </a:r>
                </a:p>
                <a:p>
                  <a:r>
                    <a:rPr lang="ru-RU" dirty="0">
                      <a:solidFill>
                        <a:srgbClr val="002060"/>
                      </a:solidFill>
                    </a:rPr>
                    <a:t>Использование</a:t>
                  </a:r>
                </a:p>
                <a:p>
                  <a:r>
                    <a:rPr lang="ru-RU" dirty="0">
                      <a:solidFill>
                        <a:srgbClr val="002060"/>
                      </a:solidFill>
                    </a:rPr>
                    <a:t>энергии</a:t>
                  </a:r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p:grp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4E7A9E9-BE65-456E-8064-22684944D7D8}"/>
                  </a:ext>
                </a:extLst>
              </p:cNvPr>
              <p:cNvSpPr txBox="1"/>
              <p:nvPr/>
            </p:nvSpPr>
            <p:spPr>
              <a:xfrm>
                <a:off x="2349326" y="2220552"/>
                <a:ext cx="54791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u="sng" dirty="0">
                    <a:solidFill>
                      <a:srgbClr val="002060"/>
                    </a:solidFill>
                  </a:rPr>
                  <a:t>Преимущества бетаина при гипертоническом стрессе</a:t>
                </a:r>
                <a:endParaRPr lang="en-US" u="sng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74" name="Rectangle 55">
                <a:extLst>
                  <a:ext uri="{FF2B5EF4-FFF2-40B4-BE49-F238E27FC236}">
                    <a16:creationId xmlns:a16="http://schemas.microsoft.com/office/drawing/2014/main" id="{E54879E3-70B4-4D15-8AC1-222C17ADD7C7}"/>
                  </a:ext>
                </a:extLst>
              </p:cNvPr>
              <p:cNvSpPr/>
              <p:nvPr/>
            </p:nvSpPr>
            <p:spPr>
              <a:xfrm>
                <a:off x="128187" y="2190745"/>
                <a:ext cx="8853443" cy="3791311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43BE948-BF6A-4E18-89DA-E90E67B88FD9}"/>
                </a:ext>
              </a:extLst>
            </p:cNvPr>
            <p:cNvSpPr txBox="1"/>
            <p:nvPr/>
          </p:nvSpPr>
          <p:spPr>
            <a:xfrm>
              <a:off x="1876815" y="4901946"/>
              <a:ext cx="12549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>
                  <a:solidFill>
                    <a:srgbClr val="002060"/>
                  </a:solidFill>
                </a:rPr>
                <a:t>Без бетаина</a:t>
              </a:r>
              <a:endParaRPr lang="en-US" sz="1600" b="1" dirty="0">
                <a:solidFill>
                  <a:srgbClr val="002060"/>
                </a:solidFill>
              </a:endParaRPr>
            </a:p>
          </p:txBody>
        </p:sp>
        <p:sp>
          <p:nvSpPr>
            <p:cNvPr id="67" name="Rectangle 58">
              <a:extLst>
                <a:ext uri="{FF2B5EF4-FFF2-40B4-BE49-F238E27FC236}">
                  <a16:creationId xmlns:a16="http://schemas.microsoft.com/office/drawing/2014/main" id="{895F1D40-F1B2-46EC-8B1B-B2934D109B75}"/>
                </a:ext>
              </a:extLst>
            </p:cNvPr>
            <p:cNvSpPr/>
            <p:nvPr/>
          </p:nvSpPr>
          <p:spPr>
            <a:xfrm>
              <a:off x="2102266" y="6214446"/>
              <a:ext cx="2247544" cy="12311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20000"/>
                </a:spcBef>
                <a:buSzPct val="80000"/>
              </a:pPr>
              <a:r>
                <a:rPr lang="en-US" altLang="en-US" sz="8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* Law and Burg, 1991 and </a:t>
              </a:r>
              <a:r>
                <a:rPr lang="en-US" altLang="en-US" sz="8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Eklund</a:t>
              </a:r>
              <a:r>
                <a:rPr lang="en-US" altLang="en-US" sz="8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 et al., 2006.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E912E13-9CEE-4BE3-961F-2D7A635BDF67}"/>
                </a:ext>
              </a:extLst>
            </p:cNvPr>
            <p:cNvSpPr txBox="1"/>
            <p:nvPr/>
          </p:nvSpPr>
          <p:spPr>
            <a:xfrm>
              <a:off x="6373393" y="4910492"/>
              <a:ext cx="1214884" cy="338554"/>
            </a:xfrm>
            <a:prstGeom prst="rect">
              <a:avLst/>
            </a:prstGeom>
            <a:solidFill>
              <a:srgbClr val="FEFEFE"/>
            </a:solidFill>
          </p:spPr>
          <p:txBody>
            <a:bodyPr wrap="none" rtlCol="0">
              <a:spAutoFit/>
            </a:bodyPr>
            <a:lstStyle/>
            <a:p>
              <a:r>
                <a:rPr lang="ru-RU" sz="1600" b="1" dirty="0">
                  <a:solidFill>
                    <a:srgbClr val="002060"/>
                  </a:solidFill>
                </a:rPr>
                <a:t>С бетаином</a:t>
              </a:r>
              <a:endParaRPr lang="en-US" sz="1600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6686743"/>
      </p:ext>
    </p:extLst>
  </p:cSld>
  <p:clrMapOvr>
    <a:masterClrMapping/>
  </p:clrMapOvr>
  <p:transition advTm="172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2"/>
          <p:cNvSpPr>
            <a:spLocks noChangeArrowheads="1"/>
          </p:cNvSpPr>
          <p:nvPr/>
        </p:nvSpPr>
        <p:spPr bwMode="auto">
          <a:xfrm>
            <a:off x="217190" y="1486265"/>
            <a:ext cx="8508065" cy="4957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9pPr>
          </a:lstStyle>
          <a:p>
            <a:pPr marL="285750" indent="-28575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</a:pPr>
            <a:r>
              <a:rPr lang="ru-RU" altLang="en-US" sz="1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Бетаин является эффективным донором </a:t>
            </a:r>
            <a:r>
              <a:rPr lang="ru-RU" altLang="en-US" sz="16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метильной</a:t>
            </a:r>
            <a:r>
              <a:rPr lang="ru-RU" altLang="en-US" sz="1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группы и может частично сократить потребность в других донорах </a:t>
            </a:r>
            <a:r>
              <a:rPr lang="ru-RU" altLang="en-US" sz="16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метильной</a:t>
            </a:r>
            <a:r>
              <a:rPr lang="ru-RU" altLang="en-US" sz="1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группы, включая метионин и холин</a:t>
            </a:r>
            <a:r>
              <a:rPr lang="en-US" altLang="en-US" sz="1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*</a:t>
            </a:r>
            <a:r>
              <a:rPr lang="ru-RU" altLang="en-US" sz="1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, а также является ключевым компонентом белка и</a:t>
            </a:r>
            <a:r>
              <a:rPr lang="en-US" altLang="en-US" sz="1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</a:t>
            </a:r>
            <a:r>
              <a:rPr lang="ru-RU" altLang="en-US" sz="1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энергетического обмена</a:t>
            </a:r>
            <a:r>
              <a:rPr lang="en-US" altLang="en-US" sz="1600" b="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** </a:t>
            </a:r>
            <a:r>
              <a:rPr lang="en-US" altLang="en-US" sz="1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.</a:t>
            </a:r>
          </a:p>
          <a:p>
            <a:pPr marL="174625" indent="-174625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174625" indent="-174625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174625" indent="-174625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174625" indent="-174625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174625" indent="-174625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174625" indent="-174625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174625" indent="-174625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174625" indent="-174625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174625" indent="-174625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174625" indent="-174625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174625" indent="-174625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174625" indent="-174625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174625" indent="-174625"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692150" indent="0">
              <a:spcBef>
                <a:spcPct val="20000"/>
              </a:spcBef>
              <a:buSzPct val="80000"/>
            </a:pPr>
            <a:r>
              <a:rPr lang="en-US" altLang="en-US" sz="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*   </a:t>
            </a:r>
            <a:r>
              <a:rPr lang="en-US" altLang="en-US" sz="8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Siljander-Rasi</a:t>
            </a:r>
            <a:r>
              <a:rPr lang="en-US" altLang="en-US" sz="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et al., 2003.</a:t>
            </a:r>
          </a:p>
          <a:p>
            <a:pPr marL="692150" indent="0">
              <a:spcBef>
                <a:spcPct val="20000"/>
              </a:spcBef>
              <a:buSzPct val="80000"/>
            </a:pPr>
            <a:r>
              <a:rPr lang="en-US" altLang="en-US" sz="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**  </a:t>
            </a:r>
            <a:r>
              <a:rPr lang="en-US" altLang="en-US" sz="8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Eklund</a:t>
            </a:r>
            <a:r>
              <a:rPr lang="en-US" altLang="en-US" sz="8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et al., 2005.</a:t>
            </a:r>
          </a:p>
          <a:p>
            <a:pPr marL="692150" indent="0">
              <a:spcBef>
                <a:spcPct val="20000"/>
              </a:spcBef>
              <a:buSzPct val="80000"/>
            </a:pPr>
            <a:endParaRPr lang="en-US" altLang="en-US" sz="8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373807" y="273690"/>
            <a:ext cx="5975350" cy="1143000"/>
          </a:xfr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>
            <a:noAutofit/>
          </a:bodyPr>
          <a:lstStyle/>
          <a:p>
            <a:pPr algn="r" defTabSz="457200"/>
            <a:r>
              <a:rPr lang="ru-RU" alt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Действие бетаина</a:t>
            </a:r>
            <a:br>
              <a:rPr lang="en-US" alt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Незаменимый донор </a:t>
            </a:r>
            <a:r>
              <a:rPr lang="ru-RU" alt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метильной</a:t>
            </a:r>
            <a:r>
              <a:rPr lang="ru-RU" alt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группы</a:t>
            </a:r>
            <a:endParaRPr lang="en-US" altLang="en-US" sz="28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4CE2A2-7EE9-4FAD-8C24-987CE71CED24}"/>
              </a:ext>
            </a:extLst>
          </p:cNvPr>
          <p:cNvGrpSpPr/>
          <p:nvPr/>
        </p:nvGrpSpPr>
        <p:grpSpPr>
          <a:xfrm>
            <a:off x="1924938" y="2289892"/>
            <a:ext cx="5467174" cy="3358709"/>
            <a:chOff x="1924938" y="2289892"/>
            <a:chExt cx="5467174" cy="335870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4938" y="2289892"/>
              <a:ext cx="5467174" cy="3358709"/>
            </a:xfrm>
            <a:prstGeom prst="rect">
              <a:avLst/>
            </a:prstGeom>
          </p:spPr>
        </p:pic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51D7F7B9-9636-467F-BF0C-EA349BF7CCF9}"/>
                </a:ext>
              </a:extLst>
            </p:cNvPr>
            <p:cNvCxnSpPr>
              <a:cxnSpLocks/>
            </p:cNvCxnSpPr>
            <p:nvPr/>
          </p:nvCxnSpPr>
          <p:spPr>
            <a:xfrm>
              <a:off x="5864164" y="3343385"/>
              <a:ext cx="218891" cy="1306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95223639"/>
      </p:ext>
    </p:extLst>
  </p:cSld>
  <p:clrMapOvr>
    <a:masterClrMapping/>
  </p:clrMapOvr>
  <p:transition advTm="172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22">
            <a:extLst>
              <a:ext uri="{FF2B5EF4-FFF2-40B4-BE49-F238E27FC236}">
                <a16:creationId xmlns:a16="http://schemas.microsoft.com/office/drawing/2014/main" id="{C227073E-349B-44DB-BCAB-99F7FE58C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90" y="1486265"/>
            <a:ext cx="8772986" cy="619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Bookman Old Style" panose="02050604050505020204" pitchFamily="18" charset="0"/>
                <a:ea typeface="SimSun" panose="02010600030101010101" pitchFamily="2" charset="-122"/>
              </a:defRPr>
            </a:lvl9pPr>
          </a:lstStyle>
          <a:p>
            <a:pPr marL="285750" indent="-28575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</a:pPr>
            <a:r>
              <a:rPr lang="ru-RU" altLang="en-US" sz="1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Бетаин обеспечивает использование жиров организмом и транспортировку липидов, сокращая процент жира в организме и частоту развития </a:t>
            </a:r>
            <a:r>
              <a:rPr lang="ru-RU" altLang="en-US" sz="16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стеатоза</a:t>
            </a:r>
            <a:r>
              <a:rPr lang="ru-RU" altLang="en-US" sz="1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печени.</a:t>
            </a:r>
            <a:endParaRPr lang="en-US" altLang="en-US" sz="16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742950" lvl="1" indent="-285750">
              <a:spcBef>
                <a:spcPct val="20000"/>
              </a:spcBef>
              <a:buSzPct val="80000"/>
              <a:buFont typeface="Wingdings" panose="05000000000000000000" pitchFamily="2" charset="2"/>
              <a:buChar char="q"/>
            </a:pPr>
            <a:r>
              <a:rPr lang="ru-RU" altLang="en-US" sz="1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Бетаин повышает уровни карнитина в мышцах и </a:t>
            </a:r>
          </a:p>
          <a:p>
            <a:pPr marL="457200" lvl="1" indent="0">
              <a:spcBef>
                <a:spcPct val="20000"/>
              </a:spcBef>
              <a:buSzPct val="80000"/>
            </a:pPr>
            <a:r>
              <a:rPr lang="ru-RU" altLang="en-US" sz="1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печени путём переработки </a:t>
            </a:r>
            <a:r>
              <a:rPr lang="ru-RU" altLang="en-US" sz="14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гомоцистеина</a:t>
            </a:r>
            <a:r>
              <a:rPr lang="ru-RU" altLang="en-US" sz="1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в метионин </a:t>
            </a:r>
          </a:p>
          <a:p>
            <a:pPr marL="457200" lvl="1" indent="0">
              <a:spcBef>
                <a:spcPct val="20000"/>
              </a:spcBef>
              <a:buSzPct val="80000"/>
            </a:pPr>
            <a:r>
              <a:rPr lang="ru-RU" altLang="en-US" sz="1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до получения </a:t>
            </a:r>
            <a:r>
              <a:rPr lang="en-US" altLang="en-US" sz="1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S-</a:t>
            </a:r>
            <a:r>
              <a:rPr lang="ru-RU" altLang="en-US" sz="14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аденозилметионина</a:t>
            </a:r>
            <a:r>
              <a:rPr lang="en-US" altLang="en-US" sz="1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(SAM) </a:t>
            </a:r>
            <a:endParaRPr lang="ru-RU" altLang="en-US" sz="14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457200" lvl="1" indent="0">
              <a:spcBef>
                <a:spcPct val="20000"/>
              </a:spcBef>
              <a:buSzPct val="80000"/>
            </a:pPr>
            <a:r>
              <a:rPr lang="ru-RU" altLang="en-US" sz="1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и </a:t>
            </a:r>
            <a:r>
              <a:rPr lang="ru-RU" altLang="en-US" sz="14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метилата</a:t>
            </a:r>
            <a:r>
              <a:rPr lang="ru-RU" altLang="en-US" sz="1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 лизина.</a:t>
            </a:r>
            <a:endParaRPr lang="en-US" altLang="en-US" sz="14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0" indent="0">
              <a:spcBef>
                <a:spcPct val="20000"/>
              </a:spcBef>
              <a:buSzPct val="80000"/>
            </a:pPr>
            <a:endParaRPr lang="en-US" altLang="en-US" sz="16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  <a:p>
            <a:pPr marL="742950" lvl="1" indent="-280988">
              <a:spcBef>
                <a:spcPct val="20000"/>
              </a:spcBef>
              <a:buSzPct val="80000"/>
              <a:buFont typeface="Wingdings" panose="05000000000000000000" pitchFamily="2" charset="2"/>
              <a:buChar char="q"/>
            </a:pPr>
            <a:r>
              <a:rPr lang="ru-RU" altLang="en-US" sz="1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Карнитин необходим для активации и транспортировки жирных кислот в митохондрии для </a:t>
            </a:r>
            <a:r>
              <a:rPr lang="el-GR" altLang="en-US" sz="1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β</a:t>
            </a:r>
            <a:r>
              <a:rPr lang="en-US" altLang="en-US" sz="1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-</a:t>
            </a:r>
            <a:r>
              <a:rPr lang="ru-RU" altLang="en-US" sz="1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rPr>
              <a:t>окисления с целью расщепления жирных кислот.</a:t>
            </a:r>
            <a:endParaRPr lang="en-US" altLang="en-US" sz="14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imSun" panose="02010600030101010101" pitchFamily="2" charset="-122"/>
            </a:endParaRPr>
          </a:p>
        </p:txBody>
      </p:sp>
      <p:grpSp>
        <p:nvGrpSpPr>
          <p:cNvPr id="52" name="Group 17">
            <a:extLst>
              <a:ext uri="{FF2B5EF4-FFF2-40B4-BE49-F238E27FC236}">
                <a16:creationId xmlns:a16="http://schemas.microsoft.com/office/drawing/2014/main" id="{3AB66868-2034-4D2D-B78B-D1C0555CC6A2}"/>
              </a:ext>
            </a:extLst>
          </p:cNvPr>
          <p:cNvGrpSpPr/>
          <p:nvPr/>
        </p:nvGrpSpPr>
        <p:grpSpPr>
          <a:xfrm>
            <a:off x="4675770" y="2174469"/>
            <a:ext cx="3473257" cy="1259562"/>
            <a:chOff x="2315424" y="3594490"/>
            <a:chExt cx="3743544" cy="1296610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B5BC459-16B3-4C44-BBBA-0675408A5471}"/>
                </a:ext>
              </a:extLst>
            </p:cNvPr>
            <p:cNvSpPr txBox="1"/>
            <p:nvPr/>
          </p:nvSpPr>
          <p:spPr>
            <a:xfrm>
              <a:off x="2315424" y="4491799"/>
              <a:ext cx="1059247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rgbClr val="002060"/>
                  </a:solidFill>
                </a:rPr>
                <a:t>Лизин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54" name="Straight Arrow Connector 9">
              <a:extLst>
                <a:ext uri="{FF2B5EF4-FFF2-40B4-BE49-F238E27FC236}">
                  <a16:creationId xmlns:a16="http://schemas.microsoft.com/office/drawing/2014/main" id="{6C4C6379-06A1-479F-8B16-2883D928A4AD}"/>
                </a:ext>
              </a:extLst>
            </p:cNvPr>
            <p:cNvCxnSpPr/>
            <p:nvPr/>
          </p:nvCxnSpPr>
          <p:spPr>
            <a:xfrm>
              <a:off x="3273039" y="4768553"/>
              <a:ext cx="1222049" cy="854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BF8F99C-748D-4525-9C88-A453150440A7}"/>
                </a:ext>
              </a:extLst>
            </p:cNvPr>
            <p:cNvSpPr txBox="1"/>
            <p:nvPr/>
          </p:nvSpPr>
          <p:spPr>
            <a:xfrm>
              <a:off x="4767129" y="4510904"/>
              <a:ext cx="1291839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rgbClr val="002060"/>
                  </a:solidFill>
                </a:rPr>
                <a:t>Карнитин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2A84999-398B-4398-BC7B-6BE49687283B}"/>
                </a:ext>
              </a:extLst>
            </p:cNvPr>
            <p:cNvSpPr txBox="1"/>
            <p:nvPr/>
          </p:nvSpPr>
          <p:spPr>
            <a:xfrm>
              <a:off x="2978210" y="4143287"/>
              <a:ext cx="619571" cy="348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2060"/>
                  </a:solidFill>
                </a:rPr>
                <a:t>SAM</a:t>
              </a:r>
            </a:p>
          </p:txBody>
        </p:sp>
        <p:sp>
          <p:nvSpPr>
            <p:cNvPr id="57" name="Curved Up Arrow 16">
              <a:extLst>
                <a:ext uri="{FF2B5EF4-FFF2-40B4-BE49-F238E27FC236}">
                  <a16:creationId xmlns:a16="http://schemas.microsoft.com/office/drawing/2014/main" id="{D5C7F503-54EF-4FDF-B0FA-D48D396175DC}"/>
                </a:ext>
              </a:extLst>
            </p:cNvPr>
            <p:cNvSpPr/>
            <p:nvPr/>
          </p:nvSpPr>
          <p:spPr>
            <a:xfrm>
              <a:off x="3245405" y="4461343"/>
              <a:ext cx="1324598" cy="30721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F73836A-0E5A-4D6A-95ED-7D9B2D2A9935}"/>
                </a:ext>
              </a:extLst>
            </p:cNvPr>
            <p:cNvSpPr txBox="1"/>
            <p:nvPr/>
          </p:nvSpPr>
          <p:spPr>
            <a:xfrm>
              <a:off x="4287852" y="4126195"/>
              <a:ext cx="1608746" cy="348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err="1">
                  <a:solidFill>
                    <a:srgbClr val="002060"/>
                  </a:solidFill>
                </a:rPr>
                <a:t>Гомоцистеин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1A9E905-9CAB-45FA-A0D7-483ACD2E3CE3}"/>
                </a:ext>
              </a:extLst>
            </p:cNvPr>
            <p:cNvSpPr txBox="1"/>
            <p:nvPr/>
          </p:nvSpPr>
          <p:spPr>
            <a:xfrm>
              <a:off x="3343544" y="3594490"/>
              <a:ext cx="1338130" cy="348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rgbClr val="002060"/>
                  </a:solidFill>
                </a:rPr>
                <a:t>Метионин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  <p:sp>
          <p:nvSpPr>
            <p:cNvPr id="60" name="Curved Up Arrow 20">
              <a:extLst>
                <a:ext uri="{FF2B5EF4-FFF2-40B4-BE49-F238E27FC236}">
                  <a16:creationId xmlns:a16="http://schemas.microsoft.com/office/drawing/2014/main" id="{E1C972FB-999A-4C97-A16B-D2F4DD696BCA}"/>
                </a:ext>
              </a:extLst>
            </p:cNvPr>
            <p:cNvSpPr/>
            <p:nvPr/>
          </p:nvSpPr>
          <p:spPr>
            <a:xfrm rot="10800000">
              <a:off x="3203250" y="3878363"/>
              <a:ext cx="1324598" cy="30721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82F2E93-C7C2-4DE4-9010-3E1F95C4EB0D}"/>
                </a:ext>
              </a:extLst>
            </p:cNvPr>
            <p:cNvSpPr txBox="1"/>
            <p:nvPr/>
          </p:nvSpPr>
          <p:spPr>
            <a:xfrm>
              <a:off x="4492241" y="3806272"/>
              <a:ext cx="1041873" cy="380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002060"/>
                  </a:solidFill>
                </a:rPr>
                <a:t>Бетаин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62" name="Group 23">
            <a:extLst>
              <a:ext uri="{FF2B5EF4-FFF2-40B4-BE49-F238E27FC236}">
                <a16:creationId xmlns:a16="http://schemas.microsoft.com/office/drawing/2014/main" id="{DB3D23E4-61A3-48F1-A637-BD640EDD738E}"/>
              </a:ext>
            </a:extLst>
          </p:cNvPr>
          <p:cNvGrpSpPr/>
          <p:nvPr/>
        </p:nvGrpSpPr>
        <p:grpSpPr>
          <a:xfrm>
            <a:off x="2814986" y="3924962"/>
            <a:ext cx="4488251" cy="2355004"/>
            <a:chOff x="550585" y="1268413"/>
            <a:chExt cx="8642784" cy="4752975"/>
          </a:xfrm>
        </p:grpSpPr>
        <p:sp>
          <p:nvSpPr>
            <p:cNvPr id="63" name="Rectangle 3">
              <a:extLst>
                <a:ext uri="{FF2B5EF4-FFF2-40B4-BE49-F238E27FC236}">
                  <a16:creationId xmlns:a16="http://schemas.microsoft.com/office/drawing/2014/main" id="{519F00FD-B9E7-44E2-B671-3166951735C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19600" y="1989138"/>
              <a:ext cx="533400" cy="4032250"/>
            </a:xfrm>
            <a:prstGeom prst="rect">
              <a:avLst/>
            </a:prstGeom>
            <a:solidFill>
              <a:srgbClr val="00CCFF">
                <a:alpha val="50000"/>
              </a:srgbClr>
            </a:solidFill>
            <a:ln w="127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endParaRPr>
            </a:p>
          </p:txBody>
        </p:sp>
        <p:sp>
          <p:nvSpPr>
            <p:cNvPr id="64" name="AutoShape 5">
              <a:extLst>
                <a:ext uri="{FF2B5EF4-FFF2-40B4-BE49-F238E27FC236}">
                  <a16:creationId xmlns:a16="http://schemas.microsoft.com/office/drawing/2014/main" id="{361D602F-D37D-42B7-BB7A-546613E0CF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5738" y="3500438"/>
              <a:ext cx="1295400" cy="76200"/>
            </a:xfrm>
            <a:prstGeom prst="leftArrow">
              <a:avLst>
                <a:gd name="adj1" fmla="val 50000"/>
                <a:gd name="adj2" fmla="val 425000"/>
              </a:avLst>
            </a:prstGeom>
            <a:solidFill>
              <a:schemeClr val="accent2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endParaRPr>
            </a:p>
          </p:txBody>
        </p:sp>
        <p:sp>
          <p:nvSpPr>
            <p:cNvPr id="65" name="AutoShape 6">
              <a:extLst>
                <a:ext uri="{FF2B5EF4-FFF2-40B4-BE49-F238E27FC236}">
                  <a16:creationId xmlns:a16="http://schemas.microsoft.com/office/drawing/2014/main" id="{AF47E0DC-26BD-4E16-A8DA-AE2A9B9289E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4228094" y="4955103"/>
              <a:ext cx="1081086" cy="73024"/>
            </a:xfrm>
            <a:prstGeom prst="leftArrow">
              <a:avLst>
                <a:gd name="adj1" fmla="val 50000"/>
                <a:gd name="adj2" fmla="val 370177"/>
              </a:avLst>
            </a:prstGeom>
            <a:solidFill>
              <a:schemeClr val="accent2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endParaRPr>
            </a:p>
          </p:txBody>
        </p:sp>
        <p:grpSp>
          <p:nvGrpSpPr>
            <p:cNvPr id="66" name="Group 5">
              <a:extLst>
                <a:ext uri="{FF2B5EF4-FFF2-40B4-BE49-F238E27FC236}">
                  <a16:creationId xmlns:a16="http://schemas.microsoft.com/office/drawing/2014/main" id="{16E5B754-401D-4EF0-A478-1B8D725121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84438" y="3644900"/>
              <a:ext cx="692150" cy="1243013"/>
              <a:chOff x="0" y="0"/>
              <a:chExt cx="384" cy="672"/>
            </a:xfrm>
          </p:grpSpPr>
          <p:sp>
            <p:nvSpPr>
              <p:cNvPr id="86" name="AutoShape 15">
                <a:extLst>
                  <a:ext uri="{FF2B5EF4-FFF2-40B4-BE49-F238E27FC236}">
                    <a16:creationId xmlns:a16="http://schemas.microsoft.com/office/drawing/2014/main" id="{4683FB8C-B43D-4B67-A67A-DAB7F47C80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0"/>
                <a:ext cx="192" cy="672"/>
              </a:xfrm>
              <a:prstGeom prst="curvedRightArrow">
                <a:avLst>
                  <a:gd name="adj1" fmla="val 23236"/>
                  <a:gd name="adj2" fmla="val 93236"/>
                  <a:gd name="adj3" fmla="val 33329"/>
                </a:avLst>
              </a:prstGeom>
              <a:gradFill rotWithShape="0">
                <a:gsLst>
                  <a:gs pos="0">
                    <a:srgbClr val="800000"/>
                  </a:gs>
                  <a:gs pos="50000">
                    <a:srgbClr val="FF66FF"/>
                  </a:gs>
                  <a:gs pos="100000">
                    <a:srgbClr val="800000"/>
                  </a:gs>
                </a:gsLst>
                <a:lin ang="5400000" scaled="1"/>
              </a:gra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 sz="80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endParaRPr>
              </a:p>
            </p:txBody>
          </p:sp>
          <p:sp>
            <p:nvSpPr>
              <p:cNvPr id="87" name="AutoShape 16">
                <a:extLst>
                  <a:ext uri="{FF2B5EF4-FFF2-40B4-BE49-F238E27FC236}">
                    <a16:creationId xmlns:a16="http://schemas.microsoft.com/office/drawing/2014/main" id="{7EDCB752-8CC7-4D6B-8E46-9B9C952AF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92" cy="672"/>
              </a:xfrm>
              <a:prstGeom prst="curvedLeftArrow">
                <a:avLst>
                  <a:gd name="adj1" fmla="val 20692"/>
                  <a:gd name="adj2" fmla="val 90692"/>
                  <a:gd name="adj3" fmla="val 33329"/>
                </a:avLst>
              </a:prstGeom>
              <a:gradFill rotWithShape="0">
                <a:gsLst>
                  <a:gs pos="0">
                    <a:srgbClr val="800000"/>
                  </a:gs>
                  <a:gs pos="50000">
                    <a:srgbClr val="FF66FF"/>
                  </a:gs>
                  <a:gs pos="100000">
                    <a:srgbClr val="800000"/>
                  </a:gs>
                </a:gsLst>
                <a:lin ang="5400000" scaled="1"/>
              </a:gra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 sz="80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endParaRPr>
              </a:p>
            </p:txBody>
          </p:sp>
        </p:grpSp>
        <p:grpSp>
          <p:nvGrpSpPr>
            <p:cNvPr id="67" name="Group 8">
              <a:extLst>
                <a:ext uri="{FF2B5EF4-FFF2-40B4-BE49-F238E27FC236}">
                  <a16:creationId xmlns:a16="http://schemas.microsoft.com/office/drawing/2014/main" id="{C0FBC09B-73DD-4DF2-81CD-48584C07E9C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6372225" y="3500438"/>
              <a:ext cx="681038" cy="1211262"/>
              <a:chOff x="0" y="0"/>
              <a:chExt cx="384" cy="672"/>
            </a:xfrm>
          </p:grpSpPr>
          <p:sp>
            <p:nvSpPr>
              <p:cNvPr id="84" name="AutoShape 19">
                <a:extLst>
                  <a:ext uri="{FF2B5EF4-FFF2-40B4-BE49-F238E27FC236}">
                    <a16:creationId xmlns:a16="http://schemas.microsoft.com/office/drawing/2014/main" id="{CB379BB7-0D0D-41B9-B57C-C632D599F1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0"/>
                <a:ext cx="192" cy="672"/>
              </a:xfrm>
              <a:prstGeom prst="curvedRightArrow">
                <a:avLst>
                  <a:gd name="adj1" fmla="val 23236"/>
                  <a:gd name="adj2" fmla="val 93236"/>
                  <a:gd name="adj3" fmla="val 33329"/>
                </a:avLst>
              </a:prstGeom>
              <a:gradFill rotWithShape="0">
                <a:gsLst>
                  <a:gs pos="0">
                    <a:srgbClr val="800000"/>
                  </a:gs>
                  <a:gs pos="50000">
                    <a:srgbClr val="FF66FF"/>
                  </a:gs>
                  <a:gs pos="100000">
                    <a:srgbClr val="800000"/>
                  </a:gs>
                </a:gsLst>
                <a:lin ang="5400000" scaled="1"/>
              </a:gra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 sz="80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endParaRPr>
              </a:p>
            </p:txBody>
          </p:sp>
          <p:sp>
            <p:nvSpPr>
              <p:cNvPr id="85" name="AutoShape 20">
                <a:extLst>
                  <a:ext uri="{FF2B5EF4-FFF2-40B4-BE49-F238E27FC236}">
                    <a16:creationId xmlns:a16="http://schemas.microsoft.com/office/drawing/2014/main" id="{06D73F6F-195D-4A40-8724-8EAF0E11D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92" cy="672"/>
              </a:xfrm>
              <a:prstGeom prst="curvedLeftArrow">
                <a:avLst>
                  <a:gd name="adj1" fmla="val 20692"/>
                  <a:gd name="adj2" fmla="val 90692"/>
                  <a:gd name="adj3" fmla="val 33329"/>
                </a:avLst>
              </a:prstGeom>
              <a:gradFill rotWithShape="0">
                <a:gsLst>
                  <a:gs pos="0">
                    <a:srgbClr val="800000"/>
                  </a:gs>
                  <a:gs pos="50000">
                    <a:srgbClr val="FF66FF"/>
                  </a:gs>
                  <a:gs pos="100000">
                    <a:srgbClr val="800000"/>
                  </a:gs>
                </a:gsLst>
                <a:lin ang="5400000" scaled="1"/>
              </a:gra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 sz="80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endParaRPr>
              </a:p>
            </p:txBody>
          </p:sp>
        </p:grpSp>
        <p:sp>
          <p:nvSpPr>
            <p:cNvPr id="68" name="Text Box 47">
              <a:extLst>
                <a:ext uri="{FF2B5EF4-FFF2-40B4-BE49-F238E27FC236}">
                  <a16:creationId xmlns:a16="http://schemas.microsoft.com/office/drawing/2014/main" id="{9CE6F000-4FBC-4C11-9141-6C00745AC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9924" y="4724399"/>
              <a:ext cx="1568598" cy="434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0" tIns="45716" rIns="91430" bIns="4571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en-US" sz="8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коэнзим</a:t>
              </a:r>
              <a:r>
                <a:rPr lang="en-US" altLang="en-US" sz="8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 A</a:t>
              </a:r>
            </a:p>
          </p:txBody>
        </p:sp>
        <p:grpSp>
          <p:nvGrpSpPr>
            <p:cNvPr id="69" name="Group 12">
              <a:extLst>
                <a:ext uri="{FF2B5EF4-FFF2-40B4-BE49-F238E27FC236}">
                  <a16:creationId xmlns:a16="http://schemas.microsoft.com/office/drawing/2014/main" id="{C645F824-C0D1-4940-9BFB-51DCEEECE4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2462" y="1771466"/>
              <a:ext cx="1728788" cy="1368609"/>
              <a:chOff x="27" y="120"/>
              <a:chExt cx="907" cy="767"/>
            </a:xfrm>
          </p:grpSpPr>
          <p:sp>
            <p:nvSpPr>
              <p:cNvPr id="82" name="AutoShape 55">
                <a:extLst>
                  <a:ext uri="{FF2B5EF4-FFF2-40B4-BE49-F238E27FC236}">
                    <a16:creationId xmlns:a16="http://schemas.microsoft.com/office/drawing/2014/main" id="{A3A203B8-BFD3-4264-AED3-0C1154E5BE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" y="460"/>
                <a:ext cx="40" cy="427"/>
              </a:xfrm>
              <a:prstGeom prst="upArrow">
                <a:avLst>
                  <a:gd name="adj1" fmla="val 50000"/>
                  <a:gd name="adj2" fmla="val 266875"/>
                </a:avLst>
              </a:prstGeom>
              <a:solidFill>
                <a:srgbClr val="FFCC00"/>
              </a:soli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 sz="80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endParaRPr>
              </a:p>
            </p:txBody>
          </p:sp>
          <p:sp>
            <p:nvSpPr>
              <p:cNvPr id="83" name="Text Box 56">
                <a:extLst>
                  <a:ext uri="{FF2B5EF4-FFF2-40B4-BE49-F238E27FC236}">
                    <a16:creationId xmlns:a16="http://schemas.microsoft.com/office/drawing/2014/main" id="{9AB6A481-C237-4AA7-AB02-B47D62ACEA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" y="120"/>
                <a:ext cx="907" cy="244"/>
              </a:xfrm>
              <a:prstGeom prst="rect">
                <a:avLst/>
              </a:prstGeom>
              <a:solidFill>
                <a:srgbClr val="FFC000"/>
              </a:soli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30" tIns="45716" rIns="91430" bIns="45716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800" dirty="0">
                    <a:solidFill>
                      <a:srgbClr val="002060"/>
                    </a:solidFill>
                    <a:latin typeface="Arial" panose="020B0604020202020204" pitchFamily="34" charset="0"/>
                    <a:ea typeface="隶书" pitchFamily="1" charset="-122"/>
                    <a:cs typeface="Arial" panose="020B0604020202020204" pitchFamily="34" charset="0"/>
                    <a:sym typeface="隶书" pitchFamily="1" charset="-122"/>
                  </a:rPr>
                  <a:t>β-</a:t>
                </a:r>
                <a:r>
                  <a:rPr lang="ru-RU" altLang="en-US" sz="800" dirty="0">
                    <a:solidFill>
                      <a:srgbClr val="002060"/>
                    </a:solidFill>
                    <a:latin typeface="Arial" panose="020B0604020202020204" pitchFamily="34" charset="0"/>
                    <a:ea typeface="隶书" pitchFamily="1" charset="-122"/>
                    <a:cs typeface="Arial" panose="020B0604020202020204" pitchFamily="34" charset="0"/>
                    <a:sym typeface="隶书" pitchFamily="1" charset="-122"/>
                  </a:rPr>
                  <a:t>окисление</a:t>
                </a:r>
                <a:endParaRPr lang="zh-CN" altLang="en-US" sz="800" dirty="0">
                  <a:solidFill>
                    <a:srgbClr val="002060"/>
                  </a:solidFill>
                  <a:latin typeface="Arial" panose="020B0604020202020204" pitchFamily="34" charset="0"/>
                  <a:ea typeface="隶书" pitchFamily="1" charset="-122"/>
                  <a:cs typeface="Arial" panose="020B0604020202020204" pitchFamily="34" charset="0"/>
                  <a:sym typeface="隶书" pitchFamily="1" charset="-122"/>
                </a:endParaRPr>
              </a:p>
            </p:txBody>
          </p:sp>
        </p:grpSp>
        <p:sp>
          <p:nvSpPr>
            <p:cNvPr id="70" name="Text Box 57">
              <a:extLst>
                <a:ext uri="{FF2B5EF4-FFF2-40B4-BE49-F238E27FC236}">
                  <a16:creationId xmlns:a16="http://schemas.microsoft.com/office/drawing/2014/main" id="{0A38658B-3DE6-4D12-8FC0-05FF60FEC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74" y="1268413"/>
              <a:ext cx="2438402" cy="745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0" tIns="45716" rIns="91430" bIns="4571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en-US" sz="900" dirty="0" err="1">
                  <a:solidFill>
                    <a:srgbClr val="002060"/>
                  </a:solidFill>
                  <a:latin typeface="Arial" panose="020B0604020202020204" pitchFamily="34" charset="0"/>
                  <a:ea typeface="隶书" pitchFamily="1" charset="-122"/>
                  <a:cs typeface="Arial" panose="020B0604020202020204" pitchFamily="34" charset="0"/>
                  <a:sym typeface="隶书" pitchFamily="1" charset="-122"/>
                </a:rPr>
                <a:t>Митохондриальная</a:t>
              </a:r>
              <a:r>
                <a:rPr lang="ru-RU" altLang="en-US" sz="900" dirty="0">
                  <a:solidFill>
                    <a:srgbClr val="002060"/>
                  </a:solidFill>
                  <a:latin typeface="Arial" panose="020B0604020202020204" pitchFamily="34" charset="0"/>
                  <a:ea typeface="隶书" pitchFamily="1" charset="-122"/>
                  <a:cs typeface="Arial" panose="020B0604020202020204" pitchFamily="34" charset="0"/>
                  <a:sym typeface="隶书" pitchFamily="1" charset="-122"/>
                </a:rPr>
                <a:t> мембрана</a:t>
              </a:r>
              <a:endParaRPr lang="zh-CN" altLang="en-US" sz="900" dirty="0">
                <a:solidFill>
                  <a:srgbClr val="002060"/>
                </a:solidFill>
                <a:latin typeface="Arial" panose="020B0604020202020204" pitchFamily="34" charset="0"/>
                <a:ea typeface="隶书" pitchFamily="1" charset="-122"/>
                <a:cs typeface="Arial" panose="020B0604020202020204" pitchFamily="34" charset="0"/>
                <a:sym typeface="隶书" pitchFamily="1" charset="-122"/>
              </a:endParaRPr>
            </a:p>
          </p:txBody>
        </p:sp>
        <p:sp>
          <p:nvSpPr>
            <p:cNvPr id="71" name="Text Box 58">
              <a:extLst>
                <a:ext uri="{FF2B5EF4-FFF2-40B4-BE49-F238E27FC236}">
                  <a16:creationId xmlns:a16="http://schemas.microsoft.com/office/drawing/2014/main" id="{BAF6A6BA-51CE-4E58-BE70-581EE8E81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3800" y="2060574"/>
              <a:ext cx="1728789" cy="465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0" tIns="45716" rIns="91430" bIns="4571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zh-CN" sz="900" dirty="0">
                  <a:solidFill>
                    <a:srgbClr val="002060"/>
                  </a:solidFill>
                  <a:latin typeface="Arial" panose="020B0604020202020204" pitchFamily="34" charset="0"/>
                  <a:ea typeface="隶书" pitchFamily="1" charset="-122"/>
                  <a:cs typeface="Arial" panose="020B0604020202020204" pitchFamily="34" charset="0"/>
                  <a:sym typeface="隶书" pitchFamily="1" charset="-122"/>
                </a:rPr>
                <a:t>Внутри</a:t>
              </a:r>
              <a:endParaRPr lang="zh-CN" altLang="en-US" sz="900" dirty="0">
                <a:solidFill>
                  <a:srgbClr val="002060"/>
                </a:solidFill>
                <a:latin typeface="Arial" panose="020B0604020202020204" pitchFamily="34" charset="0"/>
                <a:ea typeface="隶书" pitchFamily="1" charset="-122"/>
                <a:cs typeface="Arial" panose="020B0604020202020204" pitchFamily="34" charset="0"/>
                <a:sym typeface="隶书" pitchFamily="1" charset="-122"/>
              </a:endParaRPr>
            </a:p>
          </p:txBody>
        </p:sp>
        <p:sp>
          <p:nvSpPr>
            <p:cNvPr id="72" name="Text Box 59">
              <a:extLst>
                <a:ext uri="{FF2B5EF4-FFF2-40B4-BE49-F238E27FC236}">
                  <a16:creationId xmlns:a16="http://schemas.microsoft.com/office/drawing/2014/main" id="{C5AFDF4C-DFAA-44F3-A8D3-EFCADC6A7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0339" y="2060574"/>
              <a:ext cx="1630361" cy="465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0" tIns="45716" rIns="91430" bIns="4571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en-US" sz="900" dirty="0">
                  <a:solidFill>
                    <a:srgbClr val="002060"/>
                  </a:solidFill>
                  <a:latin typeface="Arial" panose="020B0604020202020204" pitchFamily="34" charset="0"/>
                  <a:ea typeface="隶书" pitchFamily="1" charset="-122"/>
                  <a:cs typeface="Arial" panose="020B0604020202020204" pitchFamily="34" charset="0"/>
                  <a:sym typeface="隶书" pitchFamily="1" charset="-122"/>
                </a:rPr>
                <a:t>Снаружи</a:t>
              </a:r>
              <a:endParaRPr lang="zh-CN" altLang="en-US" sz="1050" dirty="0">
                <a:solidFill>
                  <a:srgbClr val="002060"/>
                </a:solidFill>
                <a:latin typeface="Arial" panose="020B0604020202020204" pitchFamily="34" charset="0"/>
                <a:ea typeface="隶书" pitchFamily="1" charset="-122"/>
                <a:cs typeface="Arial" panose="020B0604020202020204" pitchFamily="34" charset="0"/>
                <a:sym typeface="隶书" pitchFamily="1" charset="-122"/>
              </a:endParaRPr>
            </a:p>
          </p:txBody>
        </p:sp>
        <p:sp>
          <p:nvSpPr>
            <p:cNvPr id="73" name="Text Box 61">
              <a:extLst>
                <a:ext uri="{FF2B5EF4-FFF2-40B4-BE49-F238E27FC236}">
                  <a16:creationId xmlns:a16="http://schemas.microsoft.com/office/drawing/2014/main" id="{5E6D2746-9517-41F4-9D91-56BD830B2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585" y="4061297"/>
              <a:ext cx="2162811" cy="4348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en-US" sz="7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Карнитин-ацилтрансфераза-1</a:t>
              </a:r>
              <a:endParaRPr lang="en-US" altLang="en-US" sz="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endParaRPr>
            </a:p>
          </p:txBody>
        </p:sp>
        <p:sp>
          <p:nvSpPr>
            <p:cNvPr id="74" name="Text Box 62">
              <a:extLst>
                <a:ext uri="{FF2B5EF4-FFF2-40B4-BE49-F238E27FC236}">
                  <a16:creationId xmlns:a16="http://schemas.microsoft.com/office/drawing/2014/main" id="{27481EFF-6CCD-4D1C-9EDD-8F8E8A967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3943" y="4005262"/>
              <a:ext cx="2279426" cy="434819"/>
            </a:xfrm>
            <a:prstGeom prst="rect">
              <a:avLst/>
            </a:prstGeom>
            <a:noFill/>
            <a:ln w="9525" cmpd="sng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en-US" sz="7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Карнитин-</a:t>
              </a:r>
              <a:r>
                <a:rPr lang="ru-RU" altLang="en-US" sz="7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ацилтрансфераза</a:t>
              </a:r>
              <a:r>
                <a:rPr lang="ru-RU" altLang="en-US" sz="7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 </a:t>
              </a:r>
              <a:r>
                <a:rPr lang="en-US" altLang="en-US" sz="7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II</a:t>
              </a:r>
              <a:endParaRPr lang="en-US" altLang="en-US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Rectangle 65">
              <a:extLst>
                <a:ext uri="{FF2B5EF4-FFF2-40B4-BE49-F238E27FC236}">
                  <a16:creationId xmlns:a16="http://schemas.microsoft.com/office/drawing/2014/main" id="{4CF81850-37F2-4631-A386-B16F5EB6A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35" y="3441138"/>
              <a:ext cx="1997455" cy="465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altLang="en-US" sz="9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Ацил-коэнзим</a:t>
              </a:r>
              <a:r>
                <a:rPr lang="en-US" altLang="en-US" sz="8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 A</a:t>
              </a:r>
              <a:endParaRPr lang="en-US" altLang="en-US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Text Box 66">
              <a:extLst>
                <a:ext uri="{FF2B5EF4-FFF2-40B4-BE49-F238E27FC236}">
                  <a16:creationId xmlns:a16="http://schemas.microsoft.com/office/drawing/2014/main" id="{E9E58020-708D-40D3-B9D2-D04980CC1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7508" y="3392059"/>
              <a:ext cx="1023937" cy="24846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ru-RU" altLang="en-US" sz="8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Карнитин</a:t>
              </a:r>
              <a:endParaRPr lang="zh-CN" altLang="en-US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endParaRPr>
            </a:p>
          </p:txBody>
        </p:sp>
        <p:sp>
          <p:nvSpPr>
            <p:cNvPr id="77" name="Text Box 67">
              <a:extLst>
                <a:ext uri="{FF2B5EF4-FFF2-40B4-BE49-F238E27FC236}">
                  <a16:creationId xmlns:a16="http://schemas.microsoft.com/office/drawing/2014/main" id="{10AF0505-4A0B-4B6B-A0E1-CA15FF29A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909" y="4773699"/>
              <a:ext cx="2001838" cy="434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8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 </a:t>
              </a:r>
              <a:r>
                <a:rPr lang="ru-RU" altLang="en-US" sz="8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Ацил</a:t>
              </a:r>
              <a:r>
                <a:rPr lang="ru-RU" altLang="en-US" sz="8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-карнитин</a:t>
              </a:r>
              <a:r>
                <a:rPr lang="en-US" altLang="en-US" sz="8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 </a:t>
              </a:r>
              <a:endParaRPr lang="zh-CN" altLang="en-US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endParaRPr>
            </a:p>
          </p:txBody>
        </p:sp>
        <p:sp>
          <p:nvSpPr>
            <p:cNvPr id="78" name="Text Box 68">
              <a:extLst>
                <a:ext uri="{FF2B5EF4-FFF2-40B4-BE49-F238E27FC236}">
                  <a16:creationId xmlns:a16="http://schemas.microsoft.com/office/drawing/2014/main" id="{864E632C-B3E1-4BFE-94B7-7CA868E6C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986" y="4652963"/>
              <a:ext cx="1287820" cy="683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en-US" sz="8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коэнзим</a:t>
              </a:r>
              <a:r>
                <a:rPr lang="en-US" altLang="en-US" sz="8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 A</a:t>
              </a:r>
            </a:p>
            <a:p>
              <a:endParaRPr lang="en-US" altLang="en-US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endParaRPr>
            </a:p>
          </p:txBody>
        </p:sp>
        <p:sp>
          <p:nvSpPr>
            <p:cNvPr id="79" name="Text Box 69">
              <a:extLst>
                <a:ext uri="{FF2B5EF4-FFF2-40B4-BE49-F238E27FC236}">
                  <a16:creationId xmlns:a16="http://schemas.microsoft.com/office/drawing/2014/main" id="{983C331A-E97F-4399-A5DF-7067C6A5E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4163" y="3284539"/>
              <a:ext cx="1295399" cy="434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altLang="zh-CN" sz="8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Карнитин</a:t>
              </a:r>
              <a:endParaRPr lang="zh-CN" altLang="en-US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endParaRPr>
            </a:p>
          </p:txBody>
        </p:sp>
        <p:sp>
          <p:nvSpPr>
            <p:cNvPr id="80" name="Rectangle 70">
              <a:extLst>
                <a:ext uri="{FF2B5EF4-FFF2-40B4-BE49-F238E27FC236}">
                  <a16:creationId xmlns:a16="http://schemas.microsoft.com/office/drawing/2014/main" id="{40D4CB68-4096-4FD6-8AF4-208707FC1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4386" y="3357563"/>
              <a:ext cx="1979612" cy="465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altLang="en-US" sz="9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Ацил-коэнзим</a:t>
              </a:r>
              <a:r>
                <a:rPr lang="ru-RU" altLang="en-US" sz="9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 </a:t>
              </a:r>
              <a:r>
                <a:rPr lang="en-US" altLang="en-US" sz="8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A</a:t>
              </a:r>
            </a:p>
          </p:txBody>
        </p:sp>
        <p:sp>
          <p:nvSpPr>
            <p:cNvPr id="81" name="TextBox 28">
              <a:extLst>
                <a:ext uri="{FF2B5EF4-FFF2-40B4-BE49-F238E27FC236}">
                  <a16:creationId xmlns:a16="http://schemas.microsoft.com/office/drawing/2014/main" id="{0E0A7A99-396B-4DE3-B13B-A0B337B63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664" y="4741647"/>
              <a:ext cx="1609193" cy="683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altLang="en-US" sz="8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Ацил</a:t>
              </a:r>
              <a:r>
                <a:rPr lang="ru-RU" altLang="en-US" sz="8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-карнитин</a:t>
              </a:r>
              <a:r>
                <a:rPr lang="en-US" altLang="en-US" sz="8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imSun" panose="02010600030101010101" pitchFamily="2" charset="-122"/>
                </a:rPr>
                <a:t> </a:t>
              </a:r>
              <a:endParaRPr lang="zh-CN" altLang="en-US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imSun" panose="02010600030101010101" pitchFamily="2" charset="-122"/>
              </a:endParaRPr>
            </a:p>
          </p:txBody>
        </p:sp>
      </p:grpSp>
      <p:sp>
        <p:nvSpPr>
          <p:cNvPr id="88" name="Rectangle 4">
            <a:extLst>
              <a:ext uri="{FF2B5EF4-FFF2-40B4-BE49-F238E27FC236}">
                <a16:creationId xmlns:a16="http://schemas.microsoft.com/office/drawing/2014/main" id="{25AD8E67-28C9-4499-9303-15242189779D}"/>
              </a:ext>
            </a:extLst>
          </p:cNvPr>
          <p:cNvSpPr txBox="1">
            <a:spLocks noChangeArrowheads="1"/>
          </p:cNvSpPr>
          <p:nvPr/>
        </p:nvSpPr>
        <p:spPr>
          <a:xfrm>
            <a:off x="2373807" y="273690"/>
            <a:ext cx="597535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/>
            <a:r>
              <a:rPr lang="ru-RU" altLang="en-US" sz="44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Действие бетаина</a:t>
            </a:r>
            <a:br>
              <a:rPr lang="en-US" altLang="en-US" sz="44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en-US" sz="2800" b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Метаболизм жиров</a:t>
            </a:r>
            <a:endParaRPr lang="en-US" altLang="en-US" sz="44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614477"/>
      </p:ext>
    </p:extLst>
  </p:cSld>
  <p:clrMapOvr>
    <a:masterClrMapping/>
  </p:clrMapOvr>
  <p:transition advTm="172">
    <p:zoom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35749</TotalTime>
  <Words>771</Words>
  <Application>Microsoft Office PowerPoint</Application>
  <PresentationFormat>Экран (4:3)</PresentationFormat>
  <Paragraphs>187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隶书</vt:lpstr>
      <vt:lpstr>SimSun</vt:lpstr>
      <vt:lpstr>SimSun</vt:lpstr>
      <vt:lpstr>Arial</vt:lpstr>
      <vt:lpstr>Arial</vt:lpstr>
      <vt:lpstr>Calibri</vt:lpstr>
      <vt:lpstr>Calibri Light</vt:lpstr>
      <vt:lpstr>Wingdings</vt:lpstr>
      <vt:lpstr>Retrospect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Основная информация о бетаине Безводный бетаин vs. Бетаин HCl</vt:lpstr>
      <vt:lpstr>Преимущества бетаина</vt:lpstr>
      <vt:lpstr>Betaine Effects Osmo-Protection</vt:lpstr>
      <vt:lpstr>Действие бетаина Незаменимый донор метильной группы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Tuan</dc:creator>
  <cp:lastModifiedBy>Садчиков Аександр</cp:lastModifiedBy>
  <cp:revision>287</cp:revision>
  <dcterms:created xsi:type="dcterms:W3CDTF">2014-04-10T02:43:54Z</dcterms:created>
  <dcterms:modified xsi:type="dcterms:W3CDTF">2020-09-23T12:43:06Z</dcterms:modified>
</cp:coreProperties>
</file>